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55" r:id="rId5"/>
  </p:sldMasterIdLst>
  <p:notesMasterIdLst>
    <p:notesMasterId r:id="rId42"/>
  </p:notesMasterIdLst>
  <p:sldIdLst>
    <p:sldId id="1235" r:id="rId6"/>
    <p:sldId id="2310" r:id="rId7"/>
    <p:sldId id="1703" r:id="rId8"/>
    <p:sldId id="2056" r:id="rId9"/>
    <p:sldId id="2069" r:id="rId10"/>
    <p:sldId id="2070" r:id="rId11"/>
    <p:sldId id="2286" r:id="rId12"/>
    <p:sldId id="2287" r:id="rId13"/>
    <p:sldId id="2288" r:id="rId14"/>
    <p:sldId id="2299" r:id="rId15"/>
    <p:sldId id="2289" r:id="rId16"/>
    <p:sldId id="2290" r:id="rId17"/>
    <p:sldId id="2291" r:id="rId18"/>
    <p:sldId id="2292" r:id="rId19"/>
    <p:sldId id="2308" r:id="rId20"/>
    <p:sldId id="2307" r:id="rId21"/>
    <p:sldId id="2305" r:id="rId22"/>
    <p:sldId id="2293" r:id="rId23"/>
    <p:sldId id="2279" r:id="rId24"/>
    <p:sldId id="2280" r:id="rId25"/>
    <p:sldId id="2294" r:id="rId26"/>
    <p:sldId id="2300" r:id="rId27"/>
    <p:sldId id="2302" r:id="rId28"/>
    <p:sldId id="2295" r:id="rId29"/>
    <p:sldId id="1590" r:id="rId30"/>
    <p:sldId id="500" r:id="rId31"/>
    <p:sldId id="2275" r:id="rId32"/>
    <p:sldId id="2298" r:id="rId33"/>
    <p:sldId id="1626" r:id="rId34"/>
    <p:sldId id="2182" r:id="rId35"/>
    <p:sldId id="2120" r:id="rId36"/>
    <p:sldId id="2183" r:id="rId37"/>
    <p:sldId id="2184" r:id="rId38"/>
    <p:sldId id="2284" r:id="rId39"/>
    <p:sldId id="478" r:id="rId40"/>
    <p:sldId id="230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ward Frumkin" initials="HF" lastIdx="1" clrIdx="0">
    <p:extLst>
      <p:ext uri="{19B8F6BF-5375-455C-9EA6-DF929625EA0E}">
        <p15:presenceInfo xmlns:p15="http://schemas.microsoft.com/office/powerpoint/2012/main" userId="S::frumkin@uw.edu::bab16ab8-a724-46b4-adac-17a69c6e4b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29"/>
    <a:srgbClr val="669900"/>
    <a:srgbClr val="F07E0A"/>
    <a:srgbClr val="FF3300"/>
    <a:srgbClr val="CC66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F7ED16-605C-4E4D-AA58-DAC8DBE933DE}" v="293" dt="2021-03-18T15:38:13.7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30" autoAdjust="0"/>
    <p:restoredTop sz="81551" autoAdjust="0"/>
  </p:normalViewPr>
  <p:slideViewPr>
    <p:cSldViewPr snapToGrid="0">
      <p:cViewPr varScale="1">
        <p:scale>
          <a:sx n="92" d="100"/>
          <a:sy n="92" d="100"/>
        </p:scale>
        <p:origin x="102" y="102"/>
      </p:cViewPr>
      <p:guideLst/>
    </p:cSldViewPr>
  </p:slideViewPr>
  <p:notesTextViewPr>
    <p:cViewPr>
      <p:scale>
        <a:sx n="3" d="2"/>
        <a:sy n="3" d="2"/>
      </p:scale>
      <p:origin x="0" y="0"/>
    </p:cViewPr>
  </p:notesTextViewPr>
  <p:sorterViewPr>
    <p:cViewPr>
      <p:scale>
        <a:sx n="160" d="100"/>
        <a:sy n="16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BD805-70B5-4413-B312-3342E485A5D9}" type="datetimeFigureOut">
              <a:rPr lang="en-US" smtClean="0"/>
              <a:t>3/19/2021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91D73F-A4AA-4A01-B817-26985E4C4198}" type="slidenum">
              <a:rPr lang="en-US" smtClean="0"/>
              <a:t>‹#›</a:t>
            </a:fld>
            <a:endParaRPr lang="en-US"/>
          </a:p>
        </p:txBody>
      </p:sp>
    </p:spTree>
    <p:extLst>
      <p:ext uri="{BB962C8B-B14F-4D97-AF65-F5344CB8AC3E}">
        <p14:creationId xmlns:p14="http://schemas.microsoft.com/office/powerpoint/2010/main" val="1132199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2B35825-736F-4C9E-B63E-729A59E2C08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F169C39-DF60-48F5-BD66-995A44C00DEF}"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3555" name="Rectangle 2">
            <a:extLst>
              <a:ext uri="{FF2B5EF4-FFF2-40B4-BE49-F238E27FC236}">
                <a16:creationId xmlns:a16="http://schemas.microsoft.com/office/drawing/2014/main" id="{8F54FC98-D70B-46BC-B00D-C7B3D16583A6}"/>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47BEA85D-6DDE-4456-857A-E26E91ADD0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13</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14</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18</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21</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6DAE7EFE-EC43-4998-84F7-8996DFFF018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C03131-0421-40B9-8E81-69B70901EDA2}" type="slidenum">
              <a:rPr lang="en-US" altLang="en-US" smtClean="0"/>
              <a:pPr>
                <a:spcBef>
                  <a:spcPct val="0"/>
                </a:spcBef>
              </a:pPr>
              <a:t>25</a:t>
            </a:fld>
            <a:endParaRPr lang="en-US" altLang="en-US"/>
          </a:p>
        </p:txBody>
      </p:sp>
      <p:sp>
        <p:nvSpPr>
          <p:cNvPr id="148483" name="Rectangle 2">
            <a:extLst>
              <a:ext uri="{FF2B5EF4-FFF2-40B4-BE49-F238E27FC236}">
                <a16:creationId xmlns:a16="http://schemas.microsoft.com/office/drawing/2014/main" id="{2114A3A5-FC99-4A3B-8A29-045ECC907669}"/>
              </a:ext>
            </a:extLst>
          </p:cNvPr>
          <p:cNvSpPr>
            <a:spLocks noGrp="1" noRot="1" noChangeAspect="1" noChangeArrowheads="1" noTextEdit="1"/>
          </p:cNvSpPr>
          <p:nvPr>
            <p:ph type="sldImg"/>
          </p:nvPr>
        </p:nvSpPr>
        <p:spPr>
          <a:ln/>
        </p:spPr>
      </p:sp>
      <p:sp>
        <p:nvSpPr>
          <p:cNvPr id="148484" name="Rectangle 3">
            <a:extLst>
              <a:ext uri="{FF2B5EF4-FFF2-40B4-BE49-F238E27FC236}">
                <a16:creationId xmlns:a16="http://schemas.microsoft.com/office/drawing/2014/main" id="{A82EB876-2B2E-4EAE-A10B-15D4CBDBA7C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Song K, Qu S, </a:t>
            </a:r>
            <a:r>
              <a:rPr lang="en-US" dirty="0" err="1"/>
              <a:t>Taiebat</a:t>
            </a:r>
            <a:r>
              <a:rPr lang="en-US" dirty="0"/>
              <a:t> M, Liang S, Xu M. Scale, distribution and variations of global greenhouse gas emissions driven by U.S. households. </a:t>
            </a:r>
            <a:r>
              <a:rPr lang="en-US" i="1" dirty="0"/>
              <a:t>Environ Intl</a:t>
            </a:r>
            <a:r>
              <a:rPr lang="en-US" dirty="0"/>
              <a:t>. 2019;133:105137.</a:t>
            </a:r>
          </a:p>
        </p:txBody>
      </p:sp>
      <p:sp>
        <p:nvSpPr>
          <p:cNvPr id="4" name="Slide Number Placeholder 3"/>
          <p:cNvSpPr>
            <a:spLocks noGrp="1"/>
          </p:cNvSpPr>
          <p:nvPr>
            <p:ph type="sldNum" sz="quarter" idx="10"/>
          </p:nvPr>
        </p:nvSpPr>
        <p:spPr/>
        <p:txBody>
          <a:bodyPr/>
          <a:lstStyle/>
          <a:p>
            <a:fld id="{7A55B419-5D35-4DC5-B6E2-04A08A53380E}" type="slidenum">
              <a:rPr lang="en-US" smtClean="0"/>
              <a:t>26</a:t>
            </a:fld>
            <a:endParaRPr lang="en-US"/>
          </a:p>
        </p:txBody>
      </p:sp>
    </p:spTree>
    <p:extLst>
      <p:ext uri="{BB962C8B-B14F-4D97-AF65-F5344CB8AC3E}">
        <p14:creationId xmlns:p14="http://schemas.microsoft.com/office/powerpoint/2010/main" val="2371313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4</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30D26E78-9C72-4F4A-A84E-1422678DD9FE}"/>
              </a:ext>
            </a:extLst>
          </p:cNvPr>
          <p:cNvSpPr>
            <a:spLocks noGrp="1" noRot="1" noChangeAspect="1" noChangeArrowheads="1" noTextEdit="1"/>
          </p:cNvSpPr>
          <p:nvPr>
            <p:ph type="sldImg"/>
          </p:nvPr>
        </p:nvSpPr>
        <p:spPr>
          <a:ln/>
        </p:spPr>
      </p:sp>
      <p:sp>
        <p:nvSpPr>
          <p:cNvPr id="90115" name="Notes Placeholder 2">
            <a:extLst>
              <a:ext uri="{FF2B5EF4-FFF2-40B4-BE49-F238E27FC236}">
                <a16:creationId xmlns:a16="http://schemas.microsoft.com/office/drawing/2014/main" id="{4AD08BEC-1DDE-44D9-961E-2F4D1154B61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Heat waves can have substantial population impacts—70,000 deaths during the 2003 European heat wave, 54,000 in Russia during the 2010 heat wave, and thousands per year in India—not well quantified—during the summers of 2010, 2013, 2015, and 2016</a:t>
            </a:r>
          </a:p>
          <a:p>
            <a:endParaRPr lang="en-US" altLang="en-US" dirty="0"/>
          </a:p>
          <a:p>
            <a:r>
              <a:rPr lang="en-US" altLang="en-US" dirty="0"/>
              <a:t>https://news.vice.com/article/in-photos-trying-to-beat-the-heat-wave-that-has-already-killed-hundreds-in-Pakistan</a:t>
            </a:r>
          </a:p>
          <a:p>
            <a:endParaRPr lang="en-US" altLang="en-US" dirty="0"/>
          </a:p>
        </p:txBody>
      </p:sp>
      <p:sp>
        <p:nvSpPr>
          <p:cNvPr id="90116" name="Slide Number Placeholder 3">
            <a:extLst>
              <a:ext uri="{FF2B5EF4-FFF2-40B4-BE49-F238E27FC236}">
                <a16:creationId xmlns:a16="http://schemas.microsoft.com/office/drawing/2014/main" id="{792277DA-5755-4618-8567-BC5F10819F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8B6A6B4-26B2-4C63-9697-982AE36B5BBA}" type="slidenum">
              <a:rPr lang="en-US" altLang="en-US" smtClean="0"/>
              <a:pPr/>
              <a:t>5</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EEDDF268-3906-440C-BD8E-5DC4A299D91F}"/>
              </a:ext>
            </a:extLst>
          </p:cNvPr>
          <p:cNvSpPr>
            <a:spLocks noGrp="1" noRot="1" noChangeAspect="1" noChangeArrowheads="1" noTextEdit="1"/>
          </p:cNvSpPr>
          <p:nvPr>
            <p:ph type="sldImg"/>
          </p:nvPr>
        </p:nvSpPr>
        <p:spPr>
          <a:ln/>
        </p:spPr>
      </p:sp>
      <p:sp>
        <p:nvSpPr>
          <p:cNvPr id="92163" name="Notes Placeholder 2">
            <a:extLst>
              <a:ext uri="{FF2B5EF4-FFF2-40B4-BE49-F238E27FC236}">
                <a16:creationId xmlns:a16="http://schemas.microsoft.com/office/drawing/2014/main" id="{D26DD743-D192-44E2-AE2D-CFA470D8B6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But heat threatens health and well-being in numerous less obvious ways.  </a:t>
            </a:r>
            <a:r>
              <a:rPr lang="en-US" altLang="en-US" b="1"/>
              <a:t>CLICK</a:t>
            </a:r>
            <a:r>
              <a:rPr lang="en-US" altLang="en-US"/>
              <a:t> Heat seems to predispose people to violence and crime; crime rates rise on hotter days.  </a:t>
            </a:r>
            <a:r>
              <a:rPr lang="en-US" altLang="en-US" b="1"/>
              <a:t>CLICK</a:t>
            </a:r>
            <a:r>
              <a:rPr lang="en-US" altLang="en-US"/>
              <a:t> Heat may predispose people to self-harm as well; some data suggest an association between heat and suicide. </a:t>
            </a:r>
            <a:r>
              <a:rPr lang="en-US" altLang="en-US" b="1"/>
              <a:t>CLICK</a:t>
            </a:r>
            <a:r>
              <a:rPr lang="en-US" altLang="en-US"/>
              <a:t> Heat increases the risk of kidney disease—a threat that especially targets workers in low-income countries who toil in high temperatures without adequate rehydration. </a:t>
            </a:r>
            <a:r>
              <a:rPr lang="en-US" altLang="en-US" b="1">
                <a:solidFill>
                  <a:srgbClr val="000000"/>
                </a:solidFill>
              </a:rPr>
              <a:t>CLICK </a:t>
            </a:r>
            <a:r>
              <a:rPr lang="en-US" altLang="en-US"/>
              <a:t>In hot conditions, it is more difficult to protect food and water from bacterial contamination; the incidence of diarrheal diseases such as shigella and campylobacter rises during hot weather.  </a:t>
            </a:r>
            <a:r>
              <a:rPr lang="en-US" altLang="en-US" b="1">
                <a:solidFill>
                  <a:srgbClr val="000000"/>
                </a:solidFill>
              </a:rPr>
              <a:t>CLICK</a:t>
            </a:r>
            <a:r>
              <a:rPr lang="en-US" altLang="en-US"/>
              <a:t> Hot weather compromises the quality of sleep; sleep deprivation, in turn, is a risk factor for inflammatory conditions, metabolic and neuroendocrine abnormalities, and cardiovascular disease. </a:t>
            </a:r>
            <a:r>
              <a:rPr lang="en-US" altLang="en-US" b="1">
                <a:solidFill>
                  <a:srgbClr val="000000"/>
                </a:solidFill>
              </a:rPr>
              <a:t>CLICK </a:t>
            </a:r>
            <a:r>
              <a:rPr lang="en-US" altLang="en-US">
                <a:solidFill>
                  <a:srgbClr val="000000"/>
                </a:solidFill>
              </a:rPr>
              <a:t>Adverse pregnancy outcomes—preterm birth and low birthweight—increase with heat.</a:t>
            </a:r>
            <a:r>
              <a:rPr lang="en-US" altLang="en-US" b="1">
                <a:solidFill>
                  <a:srgbClr val="000000"/>
                </a:solidFill>
              </a:rPr>
              <a:t> </a:t>
            </a:r>
            <a:r>
              <a:rPr lang="en-US" altLang="en-US" b="1"/>
              <a:t>CLICK</a:t>
            </a:r>
            <a:r>
              <a:rPr lang="en-US" altLang="en-US"/>
              <a:t> Heat affects children in another way; it compromises academic performance, with a heightened impact on BIPOC children. </a:t>
            </a:r>
            <a:r>
              <a:rPr lang="en-US" altLang="en-US" b="1">
                <a:solidFill>
                  <a:srgbClr val="000000"/>
                </a:solidFill>
              </a:rPr>
              <a:t>CLICK </a:t>
            </a:r>
            <a:r>
              <a:rPr lang="en-US" altLang="en-US"/>
              <a:t>People reduce their physical activity during hot weather; being more sedentary increases the risk for cardiovascular disease. </a:t>
            </a:r>
            <a:r>
              <a:rPr lang="en-US" altLang="en-US" b="1">
                <a:solidFill>
                  <a:srgbClr val="000000"/>
                </a:solidFill>
              </a:rPr>
              <a:t>CLICK </a:t>
            </a:r>
            <a:r>
              <a:rPr lang="en-US" altLang="en-US">
                <a:solidFill>
                  <a:srgbClr val="000000"/>
                </a:solidFill>
              </a:rPr>
              <a:t>W</a:t>
            </a:r>
            <a:r>
              <a:rPr lang="en-US" altLang="en-US"/>
              <a:t>orkplace injuries rise during hot weather. </a:t>
            </a:r>
            <a:r>
              <a:rPr lang="en-US" altLang="en-US" b="1">
                <a:solidFill>
                  <a:srgbClr val="000000"/>
                </a:solidFill>
              </a:rPr>
              <a:t>CLICK </a:t>
            </a:r>
            <a:r>
              <a:rPr lang="en-US" altLang="en-US"/>
              <a:t>Heat also reduces work capacity, to the point that economic output may decline substantially in very hot places—compounding poverty in such places. In these and other ways, both direct and indirect, through mechanisms that range from sleep loss to food poisoning to deepening of poverty, heat threatens health and well-being.</a:t>
            </a:r>
          </a:p>
          <a:p>
            <a:endParaRPr lang="en-US" altLang="en-US"/>
          </a:p>
        </p:txBody>
      </p:sp>
      <p:sp>
        <p:nvSpPr>
          <p:cNvPr id="92164" name="Slide Number Placeholder 3">
            <a:extLst>
              <a:ext uri="{FF2B5EF4-FFF2-40B4-BE49-F238E27FC236}">
                <a16:creationId xmlns:a16="http://schemas.microsoft.com/office/drawing/2014/main" id="{F894EA4E-4064-4F6D-BE11-3D4BCF0C0A1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215FFF-9B7B-4FAB-936C-A4F39E27E58E}" type="slidenum">
              <a:rPr lang="en-US" altLang="en-US" smtClean="0"/>
              <a:pPr/>
              <a:t>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7</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8</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9</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11</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1C1B2C39-4BA1-4F86-84C0-3C50834AC0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28A597-EB50-40A1-B3C3-67080A59BE42}" type="slidenum">
              <a:rPr lang="en-US" altLang="en-US" smtClean="0"/>
              <a:pPr>
                <a:spcBef>
                  <a:spcPct val="0"/>
                </a:spcBef>
              </a:pPr>
              <a:t>12</a:t>
            </a:fld>
            <a:endParaRPr lang="en-US" altLang="en-US"/>
          </a:p>
        </p:txBody>
      </p:sp>
      <p:sp>
        <p:nvSpPr>
          <p:cNvPr id="82947" name="Rectangle 2">
            <a:extLst>
              <a:ext uri="{FF2B5EF4-FFF2-40B4-BE49-F238E27FC236}">
                <a16:creationId xmlns:a16="http://schemas.microsoft.com/office/drawing/2014/main" id="{4056BB65-BA2B-45B0-A3A2-C88B53A5792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D66092D2-EB49-46BA-9318-E488B8A83BC0}"/>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u.washington.edu/" TargetMode="External"/><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CE9AC91-B3DB-47AE-856C-844107866742}" type="datetimeFigureOut">
              <a:rPr lang="en-US" smtClean="0"/>
              <a:t>3/19/2021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2985310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E9AC91-B3DB-47AE-856C-844107866742}" type="datetimeFigureOut">
              <a:rPr lang="en-US" smtClean="0"/>
              <a:t>3/19/2021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3574672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E9AC91-B3DB-47AE-856C-844107866742}" type="datetimeFigureOut">
              <a:rPr lang="en-US" smtClean="0"/>
              <a:t>3/19/2021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2729107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1" descr="http://www.ewb-usa.org/graphics/2008%20Conference/UWblock%20logo.jpg">
            <a:hlinkClick r:id="rId2"/>
            <a:extLst>
              <a:ext uri="{FF2B5EF4-FFF2-40B4-BE49-F238E27FC236}">
                <a16:creationId xmlns:a16="http://schemas.microsoft.com/office/drawing/2014/main" id="{A256B693-5632-4176-9345-A775BB85EB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5888" y="5797550"/>
            <a:ext cx="8763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a:extLst>
              <a:ext uri="{FF2B5EF4-FFF2-40B4-BE49-F238E27FC236}">
                <a16:creationId xmlns:a16="http://schemas.microsoft.com/office/drawing/2014/main" id="{15423FD3-D39A-4F88-83A5-45677613EA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2000" y="5789613"/>
            <a:ext cx="1287463" cy="627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1524000" y="1122363"/>
            <a:ext cx="9144000" cy="2387600"/>
          </a:xfrm>
        </p:spPr>
        <p:txBody>
          <a:bodyPr anchor="t"/>
          <a:lstStyle>
            <a:lvl1pPr algn="ctr">
              <a:defRPr sz="4500"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2664090" y="5545468"/>
            <a:ext cx="6493933" cy="1231370"/>
          </a:xfrm>
        </p:spPr>
        <p:txBody>
          <a:bodyPr/>
          <a:lstStyle>
            <a:lvl1pPr marL="0" indent="0" algn="ctr">
              <a:lnSpc>
                <a:spcPct val="100000"/>
              </a:lnSpc>
              <a:spcBef>
                <a:spcPts val="0"/>
              </a:spcBef>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3742633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A9EF7F2D-D038-4F34-819A-FB8612B5F64A}"/>
              </a:ext>
            </a:extLst>
          </p:cNvPr>
          <p:cNvSpPr>
            <a:spLocks noGrp="1"/>
          </p:cNvSpPr>
          <p:nvPr>
            <p:ph type="sldNum" sz="quarter" idx="10"/>
          </p:nvPr>
        </p:nvSpPr>
        <p:spPr/>
        <p:txBody>
          <a:bodyPr/>
          <a:lstStyle>
            <a:lvl1pPr>
              <a:defRPr/>
            </a:lvl1pPr>
          </a:lstStyle>
          <a:p>
            <a:pPr>
              <a:defRPr/>
            </a:pPr>
            <a:fld id="{C37BFBC3-CB84-42F7-9A4B-A48847BE9A42}" type="slidenum">
              <a:rPr lang="en-US" altLang="en-US"/>
              <a:pPr>
                <a:defRPr/>
              </a:pPr>
              <a:t>‹#›</a:t>
            </a:fld>
            <a:endParaRPr lang="en-US" altLang="en-US"/>
          </a:p>
        </p:txBody>
      </p:sp>
    </p:spTree>
    <p:extLst>
      <p:ext uri="{BB962C8B-B14F-4D97-AF65-F5344CB8AC3E}">
        <p14:creationId xmlns:p14="http://schemas.microsoft.com/office/powerpoint/2010/main" val="12087915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t">
            <a:normAutofit/>
          </a:bodyPr>
          <a:lstStyle>
            <a:lvl1pPr>
              <a:defRPr sz="30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15454528-DE40-4FFA-97B2-9AC41624C8E0}"/>
              </a:ext>
            </a:extLst>
          </p:cNvPr>
          <p:cNvSpPr>
            <a:spLocks noGrp="1"/>
          </p:cNvSpPr>
          <p:nvPr>
            <p:ph type="sldNum" sz="quarter" idx="10"/>
          </p:nvPr>
        </p:nvSpPr>
        <p:spPr/>
        <p:txBody>
          <a:bodyPr/>
          <a:lstStyle>
            <a:lvl1pPr>
              <a:defRPr/>
            </a:lvl1pPr>
          </a:lstStyle>
          <a:p>
            <a:pPr>
              <a:defRPr/>
            </a:pPr>
            <a:fld id="{86955DE5-2DE2-4043-9E8B-54AC0AE6B759}" type="slidenum">
              <a:rPr lang="en-US" altLang="en-US"/>
              <a:pPr>
                <a:defRPr/>
              </a:pPr>
              <a:t>‹#›</a:t>
            </a:fld>
            <a:endParaRPr lang="en-US" altLang="en-US"/>
          </a:p>
        </p:txBody>
      </p:sp>
    </p:spTree>
    <p:extLst>
      <p:ext uri="{BB962C8B-B14F-4D97-AF65-F5344CB8AC3E}">
        <p14:creationId xmlns:p14="http://schemas.microsoft.com/office/powerpoint/2010/main" val="16180279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6">
            <a:extLst>
              <a:ext uri="{FF2B5EF4-FFF2-40B4-BE49-F238E27FC236}">
                <a16:creationId xmlns:a16="http://schemas.microsoft.com/office/drawing/2014/main" id="{21365B8E-8ABC-423A-BC5D-F062514ED1EA}"/>
              </a:ext>
            </a:extLst>
          </p:cNvPr>
          <p:cNvSpPr>
            <a:spLocks noGrp="1"/>
          </p:cNvSpPr>
          <p:nvPr>
            <p:ph type="sldNum" sz="quarter" idx="10"/>
          </p:nvPr>
        </p:nvSpPr>
        <p:spPr/>
        <p:txBody>
          <a:bodyPr/>
          <a:lstStyle>
            <a:lvl1pPr>
              <a:defRPr/>
            </a:lvl1pPr>
          </a:lstStyle>
          <a:p>
            <a:pPr>
              <a:defRPr/>
            </a:pPr>
            <a:fld id="{89FA4C64-2EDD-467E-9D47-02D844FFEAB8}" type="slidenum">
              <a:rPr lang="en-US" altLang="en-US"/>
              <a:pPr>
                <a:defRPr/>
              </a:pPr>
              <a:t>‹#›</a:t>
            </a:fld>
            <a:endParaRPr lang="en-US" altLang="en-US"/>
          </a:p>
        </p:txBody>
      </p:sp>
    </p:spTree>
    <p:extLst>
      <p:ext uri="{BB962C8B-B14F-4D97-AF65-F5344CB8AC3E}">
        <p14:creationId xmlns:p14="http://schemas.microsoft.com/office/powerpoint/2010/main" val="1488147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lvl1pPr>
              <a:defRPr>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8">
            <a:extLst>
              <a:ext uri="{FF2B5EF4-FFF2-40B4-BE49-F238E27FC236}">
                <a16:creationId xmlns:a16="http://schemas.microsoft.com/office/drawing/2014/main" id="{86EB2964-1839-4C22-B099-DBD0AFDC2CF7}"/>
              </a:ext>
            </a:extLst>
          </p:cNvPr>
          <p:cNvSpPr>
            <a:spLocks noGrp="1"/>
          </p:cNvSpPr>
          <p:nvPr>
            <p:ph type="sldNum" sz="quarter" idx="10"/>
          </p:nvPr>
        </p:nvSpPr>
        <p:spPr/>
        <p:txBody>
          <a:bodyPr/>
          <a:lstStyle>
            <a:lvl1pPr>
              <a:defRPr/>
            </a:lvl1pPr>
          </a:lstStyle>
          <a:p>
            <a:pPr>
              <a:defRPr/>
            </a:pPr>
            <a:fld id="{DE55C6AD-0348-4184-84BC-EFF7ADDBBF58}" type="slidenum">
              <a:rPr lang="en-US" altLang="en-US"/>
              <a:pPr>
                <a:defRPr/>
              </a:pPr>
              <a:t>‹#›</a:t>
            </a:fld>
            <a:endParaRPr lang="en-US" altLang="en-US"/>
          </a:p>
        </p:txBody>
      </p:sp>
    </p:spTree>
    <p:extLst>
      <p:ext uri="{BB962C8B-B14F-4D97-AF65-F5344CB8AC3E}">
        <p14:creationId xmlns:p14="http://schemas.microsoft.com/office/powerpoint/2010/main" val="1452125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lide Number Placeholder 4">
            <a:extLst>
              <a:ext uri="{FF2B5EF4-FFF2-40B4-BE49-F238E27FC236}">
                <a16:creationId xmlns:a16="http://schemas.microsoft.com/office/drawing/2014/main" id="{D6B96BDF-B6E0-4A2E-B0A4-D4532530F363}"/>
              </a:ext>
            </a:extLst>
          </p:cNvPr>
          <p:cNvSpPr>
            <a:spLocks noGrp="1"/>
          </p:cNvSpPr>
          <p:nvPr>
            <p:ph type="sldNum" sz="quarter" idx="10"/>
          </p:nvPr>
        </p:nvSpPr>
        <p:spPr/>
        <p:txBody>
          <a:bodyPr/>
          <a:lstStyle>
            <a:lvl1pPr>
              <a:defRPr/>
            </a:lvl1pPr>
          </a:lstStyle>
          <a:p>
            <a:pPr>
              <a:defRPr/>
            </a:pPr>
            <a:fld id="{16322DFB-DE9D-4263-9D78-C7D76CF301B1}" type="slidenum">
              <a:rPr lang="en-US" altLang="en-US"/>
              <a:pPr>
                <a:defRPr/>
              </a:pPr>
              <a:t>‹#›</a:t>
            </a:fld>
            <a:endParaRPr lang="en-US" altLang="en-US"/>
          </a:p>
        </p:txBody>
      </p:sp>
    </p:spTree>
    <p:extLst>
      <p:ext uri="{BB962C8B-B14F-4D97-AF65-F5344CB8AC3E}">
        <p14:creationId xmlns:p14="http://schemas.microsoft.com/office/powerpoint/2010/main" val="25988023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627B9A0B-2747-49BF-AD0D-A035EEF686F2}"/>
              </a:ext>
            </a:extLst>
          </p:cNvPr>
          <p:cNvSpPr>
            <a:spLocks noGrp="1"/>
          </p:cNvSpPr>
          <p:nvPr>
            <p:ph type="sldNum" sz="quarter" idx="10"/>
          </p:nvPr>
        </p:nvSpPr>
        <p:spPr/>
        <p:txBody>
          <a:bodyPr/>
          <a:lstStyle>
            <a:lvl1pPr>
              <a:defRPr/>
            </a:lvl1pPr>
          </a:lstStyle>
          <a:p>
            <a:pPr>
              <a:defRPr/>
            </a:pPr>
            <a:fld id="{B6485E37-7088-4875-9A54-0C3D401DA4F9}" type="slidenum">
              <a:rPr lang="en-US" altLang="en-US"/>
              <a:pPr>
                <a:defRPr/>
              </a:pPr>
              <a:t>‹#›</a:t>
            </a:fld>
            <a:endParaRPr lang="en-US" altLang="en-US"/>
          </a:p>
        </p:txBody>
      </p:sp>
    </p:spTree>
    <p:extLst>
      <p:ext uri="{BB962C8B-B14F-4D97-AF65-F5344CB8AC3E}">
        <p14:creationId xmlns:p14="http://schemas.microsoft.com/office/powerpoint/2010/main" val="3163618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t"/>
          <a:lstStyle>
            <a:lvl1pPr>
              <a:defRPr sz="24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6">
            <a:extLst>
              <a:ext uri="{FF2B5EF4-FFF2-40B4-BE49-F238E27FC236}">
                <a16:creationId xmlns:a16="http://schemas.microsoft.com/office/drawing/2014/main" id="{81BCE69D-E5FF-4B2C-922F-60EADA0D0671}"/>
              </a:ext>
            </a:extLst>
          </p:cNvPr>
          <p:cNvSpPr>
            <a:spLocks noGrp="1"/>
          </p:cNvSpPr>
          <p:nvPr>
            <p:ph type="sldNum" sz="quarter" idx="10"/>
          </p:nvPr>
        </p:nvSpPr>
        <p:spPr/>
        <p:txBody>
          <a:bodyPr/>
          <a:lstStyle>
            <a:lvl1pPr>
              <a:defRPr/>
            </a:lvl1pPr>
          </a:lstStyle>
          <a:p>
            <a:pPr>
              <a:defRPr/>
            </a:pPr>
            <a:fld id="{78E21381-DE6C-4A5E-9DF7-AAEF2DFB2C4A}" type="slidenum">
              <a:rPr lang="en-US" altLang="en-US"/>
              <a:pPr>
                <a:defRPr/>
              </a:pPr>
              <a:t>‹#›</a:t>
            </a:fld>
            <a:endParaRPr lang="en-US" altLang="en-US"/>
          </a:p>
        </p:txBody>
      </p:sp>
    </p:spTree>
    <p:extLst>
      <p:ext uri="{BB962C8B-B14F-4D97-AF65-F5344CB8AC3E}">
        <p14:creationId xmlns:p14="http://schemas.microsoft.com/office/powerpoint/2010/main" val="204776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E9AC91-B3DB-47AE-856C-844107866742}" type="datetimeFigureOut">
              <a:rPr lang="en-US" smtClean="0"/>
              <a:t>3/19/2021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1484530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t"/>
          <a:lstStyle>
            <a:lvl1pPr>
              <a:defRPr sz="2400">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5183188" y="987427"/>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6">
            <a:extLst>
              <a:ext uri="{FF2B5EF4-FFF2-40B4-BE49-F238E27FC236}">
                <a16:creationId xmlns:a16="http://schemas.microsoft.com/office/drawing/2014/main" id="{B2763711-2837-4340-A0CD-98D324D585E1}"/>
              </a:ext>
            </a:extLst>
          </p:cNvPr>
          <p:cNvSpPr>
            <a:spLocks noGrp="1"/>
          </p:cNvSpPr>
          <p:nvPr>
            <p:ph type="sldNum" sz="quarter" idx="10"/>
          </p:nvPr>
        </p:nvSpPr>
        <p:spPr/>
        <p:txBody>
          <a:bodyPr/>
          <a:lstStyle>
            <a:lvl1pPr>
              <a:defRPr/>
            </a:lvl1pPr>
          </a:lstStyle>
          <a:p>
            <a:pPr>
              <a:defRPr/>
            </a:pPr>
            <a:fld id="{F4819563-808C-481C-86F7-0D1B84BB7BC1}" type="slidenum">
              <a:rPr lang="en-US" altLang="en-US"/>
              <a:pPr>
                <a:defRPr/>
              </a:pPr>
              <a:t>‹#›</a:t>
            </a:fld>
            <a:endParaRPr lang="en-US" altLang="en-US"/>
          </a:p>
        </p:txBody>
      </p:sp>
    </p:spTree>
    <p:extLst>
      <p:ext uri="{BB962C8B-B14F-4D97-AF65-F5344CB8AC3E}">
        <p14:creationId xmlns:p14="http://schemas.microsoft.com/office/powerpoint/2010/main" val="33410335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36A83DA-7F84-43EE-A9FB-CCAC9ACCFBF0}"/>
              </a:ext>
            </a:extLst>
          </p:cNvPr>
          <p:cNvSpPr>
            <a:spLocks noGrp="1"/>
          </p:cNvSpPr>
          <p:nvPr>
            <p:ph type="sldNum" sz="quarter" idx="10"/>
          </p:nvPr>
        </p:nvSpPr>
        <p:spPr/>
        <p:txBody>
          <a:bodyPr/>
          <a:lstStyle>
            <a:lvl1pPr>
              <a:defRPr/>
            </a:lvl1pPr>
          </a:lstStyle>
          <a:p>
            <a:pPr>
              <a:defRPr/>
            </a:pPr>
            <a:fld id="{5D2212D4-ABA7-40C6-AB6D-08764173C7B7}" type="slidenum">
              <a:rPr lang="en-US" altLang="en-US"/>
              <a:pPr>
                <a:defRPr/>
              </a:pPr>
              <a:t>‹#›</a:t>
            </a:fld>
            <a:endParaRPr lang="en-US" altLang="en-US"/>
          </a:p>
        </p:txBody>
      </p:sp>
    </p:spTree>
    <p:extLst>
      <p:ext uri="{BB962C8B-B14F-4D97-AF65-F5344CB8AC3E}">
        <p14:creationId xmlns:p14="http://schemas.microsoft.com/office/powerpoint/2010/main" val="8053772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lvl1pPr>
              <a:defRPr>
                <a:latin typeface="+mn-lt"/>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F0922447-0209-418B-AE41-F424164D00D4}"/>
              </a:ext>
            </a:extLst>
          </p:cNvPr>
          <p:cNvSpPr>
            <a:spLocks noGrp="1"/>
          </p:cNvSpPr>
          <p:nvPr>
            <p:ph type="sldNum" sz="quarter" idx="10"/>
          </p:nvPr>
        </p:nvSpPr>
        <p:spPr/>
        <p:txBody>
          <a:bodyPr/>
          <a:lstStyle>
            <a:lvl1pPr>
              <a:defRPr/>
            </a:lvl1pPr>
          </a:lstStyle>
          <a:p>
            <a:pPr>
              <a:defRPr/>
            </a:pPr>
            <a:fld id="{5660C399-9CBF-41D4-8459-EFAD4FDBCAE0}" type="slidenum">
              <a:rPr lang="en-US" altLang="en-US"/>
              <a:pPr>
                <a:defRPr/>
              </a:pPr>
              <a:t>‹#›</a:t>
            </a:fld>
            <a:endParaRPr lang="en-US" altLang="en-US"/>
          </a:p>
        </p:txBody>
      </p:sp>
    </p:spTree>
    <p:extLst>
      <p:ext uri="{BB962C8B-B14F-4D97-AF65-F5344CB8AC3E}">
        <p14:creationId xmlns:p14="http://schemas.microsoft.com/office/powerpoint/2010/main" val="22056762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14" name="Title 1"/>
          <p:cNvSpPr>
            <a:spLocks noGrp="1"/>
          </p:cNvSpPr>
          <p:nvPr>
            <p:ph type="title"/>
          </p:nvPr>
        </p:nvSpPr>
        <p:spPr>
          <a:xfrm>
            <a:off x="596132" y="245119"/>
            <a:ext cx="10972800" cy="742570"/>
          </a:xfrm>
        </p:spPr>
        <p:txBody>
          <a:bodyPr/>
          <a:lstStyle>
            <a:lvl1pPr>
              <a:defRPr sz="3400">
                <a:solidFill>
                  <a:srgbClr val="1F497D"/>
                </a:solidFill>
              </a:defRPr>
            </a:lvl1pPr>
          </a:lstStyle>
          <a:p>
            <a:r>
              <a:rPr lang="sv-SE" dirty="0" err="1"/>
              <a:t>Click</a:t>
            </a:r>
            <a:r>
              <a:rPr lang="sv-SE" dirty="0"/>
              <a:t> to </a:t>
            </a:r>
            <a:r>
              <a:rPr lang="sv-SE" dirty="0" err="1"/>
              <a:t>edit</a:t>
            </a:r>
            <a:r>
              <a:rPr lang="sv-SE" dirty="0"/>
              <a:t> Master </a:t>
            </a:r>
            <a:r>
              <a:rPr lang="sv-SE" dirty="0" err="1"/>
              <a:t>title</a:t>
            </a:r>
            <a:r>
              <a:rPr lang="sv-SE" dirty="0"/>
              <a:t> </a:t>
            </a:r>
            <a:r>
              <a:rPr lang="sv-SE" dirty="0" err="1"/>
              <a:t>style</a:t>
            </a:r>
            <a:endParaRPr lang="en-US" dirty="0"/>
          </a:p>
        </p:txBody>
      </p:sp>
    </p:spTree>
    <p:extLst>
      <p:ext uri="{BB962C8B-B14F-4D97-AF65-F5344CB8AC3E}">
        <p14:creationId xmlns:p14="http://schemas.microsoft.com/office/powerpoint/2010/main" val="991530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a:extLst>
              <a:ext uri="{FF2B5EF4-FFF2-40B4-BE49-F238E27FC236}">
                <a16:creationId xmlns:a16="http://schemas.microsoft.com/office/drawing/2014/main" id="{85B0B09C-B3EA-4C3C-B893-1383C0DE62A1}"/>
              </a:ext>
            </a:extLst>
          </p:cNvPr>
          <p:cNvSpPr>
            <a:spLocks noGrp="1"/>
          </p:cNvSpPr>
          <p:nvPr>
            <p:ph type="dt" sz="half" idx="10"/>
          </p:nvPr>
        </p:nvSpPr>
        <p:spPr/>
        <p:txBody>
          <a:bodyPr/>
          <a:lstStyle>
            <a:lvl1pPr>
              <a:defRPr/>
            </a:lvl1pPr>
          </a:lstStyle>
          <a:p>
            <a:pPr>
              <a:defRPr/>
            </a:pPr>
            <a:endParaRPr lang="en-US" altLang="en-US"/>
          </a:p>
        </p:txBody>
      </p:sp>
      <p:sp>
        <p:nvSpPr>
          <p:cNvPr id="7" name="Footer Placeholder 4">
            <a:extLst>
              <a:ext uri="{FF2B5EF4-FFF2-40B4-BE49-F238E27FC236}">
                <a16:creationId xmlns:a16="http://schemas.microsoft.com/office/drawing/2014/main" id="{864FAEA8-70DF-426E-A74D-9F8E711CE913}"/>
              </a:ext>
            </a:extLst>
          </p:cNvPr>
          <p:cNvSpPr>
            <a:spLocks noGrp="1"/>
          </p:cNvSpPr>
          <p:nvPr>
            <p:ph type="ftr" sz="quarter" idx="11"/>
          </p:nvPr>
        </p:nvSpPr>
        <p:spPr/>
        <p:txBody>
          <a:bodyPr/>
          <a:lstStyle>
            <a:lvl1pPr>
              <a:defRPr/>
            </a:lvl1pPr>
          </a:lstStyle>
          <a:p>
            <a:pPr>
              <a:defRPr/>
            </a:pPr>
            <a:endParaRPr lang="en-US" altLang="en-US"/>
          </a:p>
        </p:txBody>
      </p:sp>
      <p:sp>
        <p:nvSpPr>
          <p:cNvPr id="8" name="Slide Number Placeholder 5">
            <a:extLst>
              <a:ext uri="{FF2B5EF4-FFF2-40B4-BE49-F238E27FC236}">
                <a16:creationId xmlns:a16="http://schemas.microsoft.com/office/drawing/2014/main" id="{556E3DD3-77FB-4A53-A86D-E0EA5D876487}"/>
              </a:ext>
            </a:extLst>
          </p:cNvPr>
          <p:cNvSpPr>
            <a:spLocks noGrp="1"/>
          </p:cNvSpPr>
          <p:nvPr>
            <p:ph type="sldNum" sz="quarter" idx="12"/>
          </p:nvPr>
        </p:nvSpPr>
        <p:spPr/>
        <p:txBody>
          <a:bodyPr/>
          <a:lstStyle>
            <a:lvl1pPr>
              <a:defRPr/>
            </a:lvl1pPr>
          </a:lstStyle>
          <a:p>
            <a:pPr>
              <a:defRPr/>
            </a:pPr>
            <a:fld id="{AC72E1A1-421D-4A54-88F3-083F3BE131C0}" type="slidenum">
              <a:rPr lang="en-US" altLang="en-US"/>
              <a:pPr>
                <a:defRPr/>
              </a:pPr>
              <a:t>‹#›</a:t>
            </a:fld>
            <a:endParaRPr lang="en-US" altLang="en-US"/>
          </a:p>
        </p:txBody>
      </p:sp>
    </p:spTree>
    <p:extLst>
      <p:ext uri="{BB962C8B-B14F-4D97-AF65-F5344CB8AC3E}">
        <p14:creationId xmlns:p14="http://schemas.microsoft.com/office/powerpoint/2010/main" val="23800102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C00910DA-3112-41B3-AE0D-C6E0AAE83458}"/>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6FE99A70-1DB5-430A-A562-E9CBE5889B51}"/>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1F52B650-7556-4880-9C8B-3E2DB08AC3C6}"/>
              </a:ext>
            </a:extLst>
          </p:cNvPr>
          <p:cNvSpPr>
            <a:spLocks noGrp="1"/>
          </p:cNvSpPr>
          <p:nvPr>
            <p:ph type="sldNum" sz="quarter" idx="12"/>
          </p:nvPr>
        </p:nvSpPr>
        <p:spPr/>
        <p:txBody>
          <a:bodyPr/>
          <a:lstStyle>
            <a:lvl1pPr>
              <a:defRPr/>
            </a:lvl1pPr>
          </a:lstStyle>
          <a:p>
            <a:pPr>
              <a:defRPr/>
            </a:pPr>
            <a:fld id="{1F53607C-1CD2-41E0-B616-A67590D6764F}" type="slidenum">
              <a:rPr lang="en-US" altLang="en-US"/>
              <a:pPr>
                <a:defRPr/>
              </a:pPr>
              <a:t>‹#›</a:t>
            </a:fld>
            <a:endParaRPr lang="en-US" altLang="en-US"/>
          </a:p>
        </p:txBody>
      </p:sp>
    </p:spTree>
    <p:extLst>
      <p:ext uri="{BB962C8B-B14F-4D97-AF65-F5344CB8AC3E}">
        <p14:creationId xmlns:p14="http://schemas.microsoft.com/office/powerpoint/2010/main" val="151675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CE9AC91-B3DB-47AE-856C-844107866742}" type="datetimeFigureOut">
              <a:rPr lang="en-US" smtClean="0"/>
              <a:t>3/19/2021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85350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CE9AC91-B3DB-47AE-856C-844107866742}" type="datetimeFigureOut">
              <a:rPr lang="en-US" smtClean="0"/>
              <a:t>3/19/2021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2800886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E9AC91-B3DB-47AE-856C-844107866742}" type="datetimeFigureOut">
              <a:rPr lang="en-US" smtClean="0"/>
              <a:t>3/19/2021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3397932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CE9AC91-B3DB-47AE-856C-844107866742}" type="datetimeFigureOut">
              <a:rPr lang="en-US" smtClean="0"/>
              <a:t>3/19/2021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1092341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E9AC91-B3DB-47AE-856C-844107866742}" type="datetimeFigureOut">
              <a:rPr lang="en-US" smtClean="0"/>
              <a:t>3/19/2021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901837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CE9AC91-B3DB-47AE-856C-844107866742}" type="datetimeFigureOut">
              <a:rPr lang="en-US" smtClean="0"/>
              <a:t>3/19/2021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1774082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CE9AC91-B3DB-47AE-856C-844107866742}" type="datetimeFigureOut">
              <a:rPr lang="en-US" smtClean="0"/>
              <a:t>3/19/2021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7B2F33-AA46-484E-91E2-30B439FE4C04}" type="slidenum">
              <a:rPr lang="en-US" smtClean="0"/>
              <a:t>‹#›</a:t>
            </a:fld>
            <a:endParaRPr lang="en-US"/>
          </a:p>
        </p:txBody>
      </p:sp>
    </p:spTree>
    <p:extLst>
      <p:ext uri="{BB962C8B-B14F-4D97-AF65-F5344CB8AC3E}">
        <p14:creationId xmlns:p14="http://schemas.microsoft.com/office/powerpoint/2010/main" val="2388883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E9AC91-B3DB-47AE-856C-844107866742}" type="datetimeFigureOut">
              <a:rPr lang="en-US" smtClean="0"/>
              <a:t>3/19/2021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7B2F33-AA46-484E-91E2-30B439FE4C04}" type="slidenum">
              <a:rPr lang="en-US" smtClean="0"/>
              <a:t>‹#›</a:t>
            </a:fld>
            <a:endParaRPr lang="en-US"/>
          </a:p>
        </p:txBody>
      </p:sp>
    </p:spTree>
    <p:extLst>
      <p:ext uri="{BB962C8B-B14F-4D97-AF65-F5344CB8AC3E}">
        <p14:creationId xmlns:p14="http://schemas.microsoft.com/office/powerpoint/2010/main" val="2740807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a:extLst>
              <a:ext uri="{FF2B5EF4-FFF2-40B4-BE49-F238E27FC236}">
                <a16:creationId xmlns:a16="http://schemas.microsoft.com/office/drawing/2014/main" id="{2628DCB5-1F15-4663-A157-83F76B89EC4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a:extLst>
              <a:ext uri="{FF2B5EF4-FFF2-40B4-BE49-F238E27FC236}">
                <a16:creationId xmlns:a16="http://schemas.microsoft.com/office/drawing/2014/main" id="{2BF44E18-BAB1-4402-9B92-6304085C36E2}"/>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C45A937-5EA5-491F-AC28-05EB750B8E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en-US"/>
          </a:p>
        </p:txBody>
      </p:sp>
      <p:sp>
        <p:nvSpPr>
          <p:cNvPr id="5" name="Footer Placeholder 4">
            <a:extLst>
              <a:ext uri="{FF2B5EF4-FFF2-40B4-BE49-F238E27FC236}">
                <a16:creationId xmlns:a16="http://schemas.microsoft.com/office/drawing/2014/main" id="{58B5C5AA-D153-45B2-A04A-6D2448D028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ltLang="en-US"/>
          </a:p>
        </p:txBody>
      </p:sp>
      <p:sp>
        <p:nvSpPr>
          <p:cNvPr id="6" name="Slide Number Placeholder 5">
            <a:extLst>
              <a:ext uri="{FF2B5EF4-FFF2-40B4-BE49-F238E27FC236}">
                <a16:creationId xmlns:a16="http://schemas.microsoft.com/office/drawing/2014/main" id="{8E628DF7-9C17-47E7-8E2A-FA830AECDD2D}"/>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pPr>
              <a:defRPr/>
            </a:pPr>
            <a:fld id="{547B9502-6EFD-4831-B805-6F7E22459CFD}" type="slidenum">
              <a:rPr lang="en-US" altLang="en-US"/>
              <a:pPr>
                <a:defRPr/>
              </a:pPr>
              <a:t>‹#›</a:t>
            </a:fld>
            <a:endParaRPr lang="en-US" altLang="en-US"/>
          </a:p>
        </p:txBody>
      </p:sp>
    </p:spTree>
    <p:extLst>
      <p:ext uri="{BB962C8B-B14F-4D97-AF65-F5344CB8AC3E}">
        <p14:creationId xmlns:p14="http://schemas.microsoft.com/office/powerpoint/2010/main" val="3143657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70" r:id="rId1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16/S2542-5196(19)30015-4" TargetMode="External"/><Relationship Id="rId2" Type="http://schemas.openxmlformats.org/officeDocument/2006/relationships/hyperlink" Target="https://www.epa.gov/climate-indicators/climate-change-indicators-ragweed-pollen-season" TargetMode="External"/><Relationship Id="rId1" Type="http://schemas.openxmlformats.org/officeDocument/2006/relationships/slideLayout" Target="../slideLayouts/slideLayout17.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image" Target="../media/image22.png"/><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7.xml"/><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3.xml"/><Relationship Id="rId5" Type="http://schemas.openxmlformats.org/officeDocument/2006/relationships/image" Target="../media/image48.pn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7.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7.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7.xml"/><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7.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jpeg"/><Relationship Id="rId1" Type="http://schemas.openxmlformats.org/officeDocument/2006/relationships/slideLayout" Target="../slideLayouts/slideLayout17.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pn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1BDCA436-411C-4765-A1AD-07BD4A26E21E}"/>
              </a:ext>
            </a:extLst>
          </p:cNvPr>
          <p:cNvSpPr>
            <a:spLocks noGrp="1"/>
          </p:cNvSpPr>
          <p:nvPr>
            <p:ph type="ctrTitle"/>
          </p:nvPr>
        </p:nvSpPr>
        <p:spPr>
          <a:xfrm>
            <a:off x="647248" y="873805"/>
            <a:ext cx="10402645" cy="1316037"/>
          </a:xfrm>
        </p:spPr>
        <p:txBody>
          <a:bodyPr/>
          <a:lstStyle/>
          <a:p>
            <a:pPr eaLnBrk="1" hangingPunct="1"/>
            <a:r>
              <a:rPr lang="en-US" altLang="en-US" sz="4000" dirty="0"/>
              <a:t>Climate change and health</a:t>
            </a:r>
          </a:p>
        </p:txBody>
      </p:sp>
      <p:sp>
        <p:nvSpPr>
          <p:cNvPr id="22531" name="Rectangle 3">
            <a:extLst>
              <a:ext uri="{FF2B5EF4-FFF2-40B4-BE49-F238E27FC236}">
                <a16:creationId xmlns:a16="http://schemas.microsoft.com/office/drawing/2014/main" id="{07EC1082-DA38-4E04-AAEC-813216C1B6C3}"/>
              </a:ext>
            </a:extLst>
          </p:cNvPr>
          <p:cNvSpPr>
            <a:spLocks noGrp="1"/>
          </p:cNvSpPr>
          <p:nvPr>
            <p:ph type="subTitle" idx="1"/>
          </p:nvPr>
        </p:nvSpPr>
        <p:spPr>
          <a:xfrm>
            <a:off x="2302136" y="5545138"/>
            <a:ext cx="7304442" cy="1066800"/>
          </a:xfrm>
        </p:spPr>
        <p:txBody>
          <a:bodyPr/>
          <a:lstStyle/>
          <a:p>
            <a:pPr eaLnBrk="1" hangingPunct="1">
              <a:spcBef>
                <a:spcPct val="0"/>
              </a:spcBef>
            </a:pPr>
            <a:r>
              <a:rPr lang="en-US" altLang="en-US" sz="2000" dirty="0"/>
              <a:t>Howard Frumkin, M.D., </a:t>
            </a:r>
            <a:r>
              <a:rPr lang="en-US" altLang="en-US" sz="2000" dirty="0" err="1"/>
              <a:t>Dr.P.H</a:t>
            </a:r>
            <a:r>
              <a:rPr lang="en-US" altLang="en-US" sz="2000" dirty="0"/>
              <a:t>., FACP</a:t>
            </a:r>
          </a:p>
          <a:p>
            <a:pPr eaLnBrk="1" hangingPunct="1">
              <a:spcBef>
                <a:spcPct val="0"/>
              </a:spcBef>
            </a:pPr>
            <a:r>
              <a:rPr lang="en-US" altLang="en-US" sz="2000" dirty="0"/>
              <a:t>Emeritus Professor, Environmental and Occupational Health Sciences</a:t>
            </a:r>
          </a:p>
          <a:p>
            <a:pPr eaLnBrk="1" hangingPunct="1">
              <a:spcBef>
                <a:spcPct val="0"/>
              </a:spcBef>
            </a:pPr>
            <a:r>
              <a:rPr lang="en-US" altLang="en-US" sz="2000" dirty="0"/>
              <a:t>University of Washington School of Public Health</a:t>
            </a:r>
          </a:p>
        </p:txBody>
      </p:sp>
      <p:sp>
        <p:nvSpPr>
          <p:cNvPr id="4" name="TextBox 3">
            <a:extLst>
              <a:ext uri="{FF2B5EF4-FFF2-40B4-BE49-F238E27FC236}">
                <a16:creationId xmlns:a16="http://schemas.microsoft.com/office/drawing/2014/main" id="{B1261BE9-EEE1-4475-8839-9F920EAB3756}"/>
              </a:ext>
            </a:extLst>
          </p:cNvPr>
          <p:cNvSpPr txBox="1"/>
          <p:nvPr/>
        </p:nvSpPr>
        <p:spPr>
          <a:xfrm>
            <a:off x="2938682" y="2510162"/>
            <a:ext cx="5819775" cy="1200329"/>
          </a:xfrm>
          <a:prstGeom prst="rect">
            <a:avLst/>
          </a:prstGeom>
          <a:noFill/>
        </p:spPr>
        <p:txBody>
          <a:bodyPr wrap="square" rtlCol="0">
            <a:spAutoFit/>
          </a:bodyPr>
          <a:lstStyle/>
          <a:p>
            <a:pPr algn="ctr"/>
            <a:r>
              <a:rPr lang="en-US" sz="2400" dirty="0"/>
              <a:t>Climate Reporting Master Class</a:t>
            </a:r>
          </a:p>
          <a:p>
            <a:pPr algn="ctr"/>
            <a:r>
              <a:rPr lang="en-US" sz="2400" dirty="0"/>
              <a:t>Climate Matters in the Newsroom</a:t>
            </a:r>
          </a:p>
          <a:p>
            <a:pPr algn="ctr"/>
            <a:r>
              <a:rPr lang="en-US" sz="2400" dirty="0"/>
              <a:t>18 March 2021</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C935D2-37DA-4C31-A060-CCC8FCADE792}"/>
              </a:ext>
            </a:extLst>
          </p:cNvPr>
          <p:cNvSpPr txBox="1"/>
          <p:nvPr/>
        </p:nvSpPr>
        <p:spPr>
          <a:xfrm>
            <a:off x="8896350" y="6178679"/>
            <a:ext cx="3114675" cy="400110"/>
          </a:xfrm>
          <a:prstGeom prst="rect">
            <a:avLst/>
          </a:prstGeom>
          <a:noFill/>
        </p:spPr>
        <p:txBody>
          <a:bodyPr wrap="square">
            <a:spAutoFit/>
          </a:bodyPr>
          <a:lstStyle/>
          <a:p>
            <a:r>
              <a:rPr lang="en-US" sz="1000" dirty="0">
                <a:latin typeface="Segoe UI" panose="020B0502040204020203" pitchFamily="34" charset="0"/>
                <a:hlinkClick r:id="rId2"/>
              </a:rPr>
              <a:t>https://www.epa.gov/climate-indicators/climate-change-indicators-ragweed-pollen-season</a:t>
            </a:r>
            <a:r>
              <a:rPr lang="en-US" sz="1000" dirty="0">
                <a:latin typeface="Segoe UI" panose="020B0502040204020203" pitchFamily="34" charset="0"/>
              </a:rPr>
              <a:t> </a:t>
            </a:r>
            <a:endParaRPr lang="en-US" sz="1000" dirty="0">
              <a:latin typeface="Segoe UI" panose="020B0502040204020203" pitchFamily="34" charset="0"/>
              <a:hlinkClick r:id="rId3"/>
            </a:endParaRPr>
          </a:p>
        </p:txBody>
      </p:sp>
      <p:pic>
        <p:nvPicPr>
          <p:cNvPr id="1026" name="Picture 2">
            <a:extLst>
              <a:ext uri="{FF2B5EF4-FFF2-40B4-BE49-F238E27FC236}">
                <a16:creationId xmlns:a16="http://schemas.microsoft.com/office/drawing/2014/main" id="{EEA88554-35E3-4E82-BDBD-D96A1ACD771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817" b="13977"/>
          <a:stretch/>
        </p:blipFill>
        <p:spPr bwMode="auto">
          <a:xfrm>
            <a:off x="3026569" y="974744"/>
            <a:ext cx="5481637" cy="5569110"/>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80649A63-8708-4A0D-83C9-D66FA9B0DCF9}"/>
              </a:ext>
            </a:extLst>
          </p:cNvPr>
          <p:cNvSpPr>
            <a:spLocks noGrp="1"/>
          </p:cNvSpPr>
          <p:nvPr>
            <p:ph type="title"/>
          </p:nvPr>
        </p:nvSpPr>
        <p:spPr>
          <a:xfrm>
            <a:off x="509588" y="377685"/>
            <a:ext cx="10515600" cy="597059"/>
          </a:xfrm>
        </p:spPr>
        <p:txBody>
          <a:bodyPr/>
          <a:lstStyle/>
          <a:p>
            <a:r>
              <a:rPr lang="en-US" dirty="0"/>
              <a:t>Change in ragweed pollen season, 1995-2015</a:t>
            </a:r>
          </a:p>
        </p:txBody>
      </p:sp>
    </p:spTree>
    <p:extLst>
      <p:ext uri="{BB962C8B-B14F-4D97-AF65-F5344CB8AC3E}">
        <p14:creationId xmlns:p14="http://schemas.microsoft.com/office/powerpoint/2010/main" val="3463354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64842666-0A73-4C2A-A9D8-9980BC795724}"/>
              </a:ext>
            </a:extLst>
          </p:cNvPr>
          <p:cNvSpPr/>
          <p:nvPr/>
        </p:nvSpPr>
        <p:spPr>
          <a:xfrm>
            <a:off x="4191000" y="3733800"/>
            <a:ext cx="6962775" cy="3124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FB673423-1BAA-4F3C-AF61-AC09AF0751BF}"/>
              </a:ext>
            </a:extLst>
          </p:cNvPr>
          <p:cNvSpPr/>
          <p:nvPr/>
        </p:nvSpPr>
        <p:spPr>
          <a:xfrm>
            <a:off x="4191000" y="4495800"/>
            <a:ext cx="6962775" cy="2362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A79737FB-EC55-4624-834D-C0DBEE3129D4}"/>
              </a:ext>
            </a:extLst>
          </p:cNvPr>
          <p:cNvSpPr/>
          <p:nvPr/>
        </p:nvSpPr>
        <p:spPr>
          <a:xfrm>
            <a:off x="4191000" y="5124450"/>
            <a:ext cx="6962775" cy="1733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732951F6-5684-41AD-B690-96031E7863CB}"/>
              </a:ext>
            </a:extLst>
          </p:cNvPr>
          <p:cNvSpPr/>
          <p:nvPr/>
        </p:nvSpPr>
        <p:spPr>
          <a:xfrm>
            <a:off x="4191000" y="5695950"/>
            <a:ext cx="6962775" cy="1162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8DC616-CE22-4807-BD8C-3347B4F15770}"/>
              </a:ext>
            </a:extLst>
          </p:cNvPr>
          <p:cNvSpPr txBox="1"/>
          <p:nvPr/>
        </p:nvSpPr>
        <p:spPr>
          <a:xfrm>
            <a:off x="4029075" y="683418"/>
            <a:ext cx="3676650" cy="523220"/>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sz="2800" b="1" dirty="0"/>
              <a:t>Global heating</a:t>
            </a:r>
          </a:p>
        </p:txBody>
      </p:sp>
      <p:sp>
        <p:nvSpPr>
          <p:cNvPr id="3" name="TextBox 2">
            <a:extLst>
              <a:ext uri="{FF2B5EF4-FFF2-40B4-BE49-F238E27FC236}">
                <a16:creationId xmlns:a16="http://schemas.microsoft.com/office/drawing/2014/main" id="{5D1F82D7-8C54-486B-A32A-E57FD6331E70}"/>
              </a:ext>
            </a:extLst>
          </p:cNvPr>
          <p:cNvSpPr txBox="1"/>
          <p:nvPr/>
        </p:nvSpPr>
        <p:spPr>
          <a:xfrm>
            <a:off x="3771900" y="1895475"/>
            <a:ext cx="4200525" cy="892552"/>
          </a:xfrm>
          <a:prstGeom prst="rect">
            <a:avLst/>
          </a:prstGeom>
          <a:solidFill>
            <a:schemeClr val="accent2">
              <a:lumMod val="60000"/>
              <a:lumOff val="40000"/>
            </a:schemeClr>
          </a:solidFill>
          <a:ln>
            <a:solidFill>
              <a:schemeClr val="tx1"/>
            </a:solidFill>
          </a:ln>
        </p:spPr>
        <p:txBody>
          <a:bodyPr wrap="square" rtlCol="0">
            <a:spAutoFit/>
          </a:bodyPr>
          <a:lstStyle/>
          <a:p>
            <a:pPr algn="ctr"/>
            <a:r>
              <a:rPr lang="en-US" sz="2800" b="1" dirty="0"/>
              <a:t>Weather extremes</a:t>
            </a:r>
          </a:p>
          <a:p>
            <a:pPr algn="ctr"/>
            <a:r>
              <a:rPr lang="en-US" sz="2400" dirty="0"/>
              <a:t>storms / floods / heat / drought </a:t>
            </a:r>
          </a:p>
        </p:txBody>
      </p:sp>
      <p:sp>
        <p:nvSpPr>
          <p:cNvPr id="4" name="TextBox 3">
            <a:extLst>
              <a:ext uri="{FF2B5EF4-FFF2-40B4-BE49-F238E27FC236}">
                <a16:creationId xmlns:a16="http://schemas.microsoft.com/office/drawing/2014/main" id="{397F0522-4812-4989-8FB0-D1327A586990}"/>
              </a:ext>
            </a:extLst>
          </p:cNvPr>
          <p:cNvSpPr txBox="1"/>
          <p:nvPr/>
        </p:nvSpPr>
        <p:spPr>
          <a:xfrm>
            <a:off x="4210050" y="3789314"/>
            <a:ext cx="3314700" cy="2123658"/>
          </a:xfrm>
          <a:prstGeom prst="rect">
            <a:avLst/>
          </a:prstGeom>
          <a:solidFill>
            <a:schemeClr val="accent6">
              <a:lumMod val="60000"/>
              <a:lumOff val="40000"/>
            </a:schemeClr>
          </a:solidFill>
          <a:ln>
            <a:solidFill>
              <a:schemeClr val="tx1"/>
            </a:solidFill>
          </a:ln>
        </p:spPr>
        <p:txBody>
          <a:bodyPr wrap="square" rtlCol="0">
            <a:spAutoFit/>
          </a:bodyPr>
          <a:lstStyle/>
          <a:p>
            <a:pPr algn="ctr"/>
            <a:r>
              <a:rPr lang="en-US" sz="2200" b="1" dirty="0"/>
              <a:t>Indirect effects</a:t>
            </a:r>
          </a:p>
          <a:p>
            <a:pPr marL="342900" indent="-182880">
              <a:buFont typeface="Arial" panose="020B0604020202020204" pitchFamily="34" charset="0"/>
              <a:buChar char="•"/>
            </a:pPr>
            <a:r>
              <a:rPr lang="en-US" sz="2200" dirty="0"/>
              <a:t>Loss of soil fertility</a:t>
            </a:r>
          </a:p>
          <a:p>
            <a:pPr marL="342900" indent="-182880">
              <a:buFont typeface="Arial" panose="020B0604020202020204" pitchFamily="34" charset="0"/>
              <a:buChar char="•"/>
            </a:pPr>
            <a:r>
              <a:rPr lang="en-US" sz="2200" dirty="0"/>
              <a:t>Enhanced pest activity</a:t>
            </a:r>
          </a:p>
          <a:p>
            <a:pPr marL="342900" indent="-182880">
              <a:buFont typeface="Arial" panose="020B0604020202020204" pitchFamily="34" charset="0"/>
              <a:buChar char="•"/>
            </a:pPr>
            <a:r>
              <a:rPr lang="en-US" sz="2200" dirty="0"/>
              <a:t>Increased weeds</a:t>
            </a:r>
          </a:p>
          <a:p>
            <a:pPr marL="342900" indent="-182880">
              <a:buFont typeface="Arial" panose="020B0604020202020204" pitchFamily="34" charset="0"/>
              <a:buChar char="•"/>
            </a:pPr>
            <a:r>
              <a:rPr lang="en-US" sz="2200" dirty="0"/>
              <a:t>Sea level rise</a:t>
            </a:r>
          </a:p>
          <a:p>
            <a:pPr marL="342900" indent="-182880">
              <a:buFont typeface="Arial" panose="020B0604020202020204" pitchFamily="34" charset="0"/>
              <a:buChar char="•"/>
            </a:pPr>
            <a:r>
              <a:rPr lang="en-US" sz="2200" dirty="0"/>
              <a:t>Floods and droughts</a:t>
            </a:r>
          </a:p>
        </p:txBody>
      </p:sp>
      <p:sp>
        <p:nvSpPr>
          <p:cNvPr id="5" name="TextBox 4">
            <a:extLst>
              <a:ext uri="{FF2B5EF4-FFF2-40B4-BE49-F238E27FC236}">
                <a16:creationId xmlns:a16="http://schemas.microsoft.com/office/drawing/2014/main" id="{44F8A2E4-F08E-4B69-A4CC-437582BE0BBF}"/>
              </a:ext>
            </a:extLst>
          </p:cNvPr>
          <p:cNvSpPr txBox="1"/>
          <p:nvPr/>
        </p:nvSpPr>
        <p:spPr>
          <a:xfrm>
            <a:off x="8077200" y="3787678"/>
            <a:ext cx="3314700" cy="2462213"/>
          </a:xfrm>
          <a:prstGeom prst="rect">
            <a:avLst/>
          </a:prstGeom>
          <a:solidFill>
            <a:schemeClr val="accent6">
              <a:lumMod val="60000"/>
              <a:lumOff val="40000"/>
            </a:schemeClr>
          </a:solidFill>
          <a:ln>
            <a:solidFill>
              <a:schemeClr val="tx1"/>
            </a:solidFill>
          </a:ln>
        </p:spPr>
        <p:txBody>
          <a:bodyPr wrap="square" rtlCol="0">
            <a:spAutoFit/>
          </a:bodyPr>
          <a:lstStyle/>
          <a:p>
            <a:pPr algn="ctr"/>
            <a:r>
              <a:rPr lang="en-US" sz="2200" b="1" dirty="0"/>
              <a:t>Socioeconomic effects</a:t>
            </a:r>
          </a:p>
          <a:p>
            <a:pPr marL="342900" indent="-182880">
              <a:buFont typeface="Arial" panose="020B0604020202020204" pitchFamily="34" charset="0"/>
              <a:buChar char="•"/>
            </a:pPr>
            <a:r>
              <a:rPr lang="en-US" sz="2200" dirty="0"/>
              <a:t>Food scarcity relative to demand</a:t>
            </a:r>
          </a:p>
          <a:p>
            <a:pPr marL="342900" indent="-182880">
              <a:buFont typeface="Arial" panose="020B0604020202020204" pitchFamily="34" charset="0"/>
              <a:buChar char="•"/>
            </a:pPr>
            <a:r>
              <a:rPr lang="en-US" sz="2200" dirty="0"/>
              <a:t>Rising prices</a:t>
            </a:r>
          </a:p>
          <a:p>
            <a:pPr marL="342900" indent="-182880">
              <a:buFont typeface="Arial" panose="020B0604020202020204" pitchFamily="34" charset="0"/>
              <a:buChar char="•"/>
            </a:pPr>
            <a:r>
              <a:rPr lang="en-US" sz="2200" dirty="0"/>
              <a:t>Food substitution</a:t>
            </a:r>
          </a:p>
          <a:p>
            <a:pPr marL="342900" indent="-182880">
              <a:buFont typeface="Arial" panose="020B0604020202020204" pitchFamily="34" charset="0"/>
              <a:buChar char="•"/>
            </a:pPr>
            <a:r>
              <a:rPr lang="en-US" sz="2200" dirty="0"/>
              <a:t>Trade issues</a:t>
            </a:r>
          </a:p>
          <a:p>
            <a:pPr marL="342900" indent="-182880">
              <a:buFont typeface="Arial" panose="020B0604020202020204" pitchFamily="34" charset="0"/>
              <a:buChar char="•"/>
            </a:pPr>
            <a:r>
              <a:rPr lang="en-US" sz="2200" dirty="0"/>
              <a:t>Migration</a:t>
            </a:r>
          </a:p>
        </p:txBody>
      </p:sp>
      <p:sp>
        <p:nvSpPr>
          <p:cNvPr id="6" name="TextBox 5">
            <a:extLst>
              <a:ext uri="{FF2B5EF4-FFF2-40B4-BE49-F238E27FC236}">
                <a16:creationId xmlns:a16="http://schemas.microsoft.com/office/drawing/2014/main" id="{8EE2086D-78A1-4321-93D6-4E37EE23FD8C}"/>
              </a:ext>
            </a:extLst>
          </p:cNvPr>
          <p:cNvSpPr txBox="1"/>
          <p:nvPr/>
        </p:nvSpPr>
        <p:spPr>
          <a:xfrm>
            <a:off x="457200" y="3787678"/>
            <a:ext cx="3314700" cy="1446550"/>
          </a:xfrm>
          <a:prstGeom prst="rect">
            <a:avLst/>
          </a:prstGeom>
          <a:solidFill>
            <a:schemeClr val="accent6">
              <a:lumMod val="60000"/>
              <a:lumOff val="40000"/>
            </a:schemeClr>
          </a:solidFill>
          <a:ln>
            <a:solidFill>
              <a:schemeClr val="tx1"/>
            </a:solidFill>
          </a:ln>
        </p:spPr>
        <p:txBody>
          <a:bodyPr wrap="square" rtlCol="0">
            <a:spAutoFit/>
          </a:bodyPr>
          <a:lstStyle/>
          <a:p>
            <a:pPr algn="ctr"/>
            <a:r>
              <a:rPr lang="en-US" sz="2200" b="1" dirty="0"/>
              <a:t>Direct effects on crops</a:t>
            </a:r>
          </a:p>
          <a:p>
            <a:pPr marL="342900" indent="-182880">
              <a:buFont typeface="Arial" panose="020B0604020202020204" pitchFamily="34" charset="0"/>
              <a:buChar char="•"/>
            </a:pPr>
            <a:r>
              <a:rPr lang="en-US" sz="2200" dirty="0"/>
              <a:t>Changes in morphology</a:t>
            </a:r>
          </a:p>
          <a:p>
            <a:pPr marL="342900" indent="-182880">
              <a:buFont typeface="Arial" panose="020B0604020202020204" pitchFamily="34" charset="0"/>
              <a:buChar char="•"/>
            </a:pPr>
            <a:r>
              <a:rPr lang="en-US" sz="2200" dirty="0"/>
              <a:t>Changes in physiology</a:t>
            </a:r>
          </a:p>
          <a:p>
            <a:pPr marL="342900" indent="-182880">
              <a:buFont typeface="Arial" panose="020B0604020202020204" pitchFamily="34" charset="0"/>
              <a:buChar char="•"/>
            </a:pPr>
            <a:r>
              <a:rPr lang="en-US" sz="2200" dirty="0"/>
              <a:t>Changes in phenology</a:t>
            </a:r>
          </a:p>
        </p:txBody>
      </p:sp>
      <p:cxnSp>
        <p:nvCxnSpPr>
          <p:cNvPr id="8" name="Straight Connector 7">
            <a:extLst>
              <a:ext uri="{FF2B5EF4-FFF2-40B4-BE49-F238E27FC236}">
                <a16:creationId xmlns:a16="http://schemas.microsoft.com/office/drawing/2014/main" id="{5F4255B9-65D9-4556-997F-EDDBB0FA8832}"/>
              </a:ext>
            </a:extLst>
          </p:cNvPr>
          <p:cNvCxnSpPr/>
          <p:nvPr/>
        </p:nvCxnSpPr>
        <p:spPr>
          <a:xfrm>
            <a:off x="5852160" y="2895600"/>
            <a:ext cx="0" cy="371475"/>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035DA41-2846-4997-9E3C-997C62B81E08}"/>
              </a:ext>
            </a:extLst>
          </p:cNvPr>
          <p:cNvCxnSpPr>
            <a:cxnSpLocks/>
          </p:cNvCxnSpPr>
          <p:nvPr/>
        </p:nvCxnSpPr>
        <p:spPr>
          <a:xfrm flipH="1">
            <a:off x="2009776" y="3267075"/>
            <a:ext cx="7800974" cy="0"/>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DE97505-1444-4C47-AF7E-FBA9A0024119}"/>
              </a:ext>
            </a:extLst>
          </p:cNvPr>
          <p:cNvCxnSpPr/>
          <p:nvPr/>
        </p:nvCxnSpPr>
        <p:spPr>
          <a:xfrm>
            <a:off x="2009776" y="3267075"/>
            <a:ext cx="0" cy="428625"/>
          </a:xfrm>
          <a:prstGeom prst="straightConnector1">
            <a:avLst/>
          </a:prstGeom>
          <a:ln w="317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77E44A6-B799-4F6F-9EE4-1D5625028F39}"/>
              </a:ext>
            </a:extLst>
          </p:cNvPr>
          <p:cNvCxnSpPr/>
          <p:nvPr/>
        </p:nvCxnSpPr>
        <p:spPr>
          <a:xfrm>
            <a:off x="5852160" y="3267075"/>
            <a:ext cx="0" cy="428625"/>
          </a:xfrm>
          <a:prstGeom prst="straightConnector1">
            <a:avLst/>
          </a:prstGeom>
          <a:ln w="317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6608632-8A90-408F-ACEF-801EFBB19503}"/>
              </a:ext>
            </a:extLst>
          </p:cNvPr>
          <p:cNvCxnSpPr/>
          <p:nvPr/>
        </p:nvCxnSpPr>
        <p:spPr>
          <a:xfrm>
            <a:off x="9791701" y="3267075"/>
            <a:ext cx="0" cy="428625"/>
          </a:xfrm>
          <a:prstGeom prst="straightConnector1">
            <a:avLst/>
          </a:prstGeom>
          <a:ln w="317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27A1A74-8499-4DAC-902E-709A851BE671}"/>
              </a:ext>
            </a:extLst>
          </p:cNvPr>
          <p:cNvCxnSpPr>
            <a:cxnSpLocks/>
          </p:cNvCxnSpPr>
          <p:nvPr/>
        </p:nvCxnSpPr>
        <p:spPr>
          <a:xfrm>
            <a:off x="5848351" y="1285875"/>
            <a:ext cx="0" cy="523875"/>
          </a:xfrm>
          <a:prstGeom prst="straightConnector1">
            <a:avLst/>
          </a:prstGeom>
          <a:ln w="317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7B99F1-55D7-4645-ABA3-9648AB4A0B65}"/>
              </a:ext>
            </a:extLst>
          </p:cNvPr>
          <p:cNvSpPr txBox="1"/>
          <p:nvPr/>
        </p:nvSpPr>
        <p:spPr>
          <a:xfrm>
            <a:off x="876300" y="683418"/>
            <a:ext cx="1400175" cy="523220"/>
          </a:xfrm>
          <a:prstGeom prst="rect">
            <a:avLst/>
          </a:prstGeom>
          <a:solidFill>
            <a:srgbClr val="FF3300"/>
          </a:solidFill>
          <a:ln>
            <a:noFill/>
          </a:ln>
        </p:spPr>
        <p:txBody>
          <a:bodyPr wrap="square" rtlCol="0">
            <a:spAutoFit/>
          </a:bodyPr>
          <a:lstStyle/>
          <a:p>
            <a:pPr algn="ctr"/>
            <a:r>
              <a:rPr lang="en-US" sz="2800" b="1" dirty="0">
                <a:solidFill>
                  <a:schemeClr val="bg1"/>
                </a:solidFill>
                <a:sym typeface="Wingdings" panose="05000000000000000000" pitchFamily="2" charset="2"/>
              </a:rPr>
              <a:t> CO</a:t>
            </a:r>
            <a:r>
              <a:rPr lang="en-US" sz="2800" b="1" baseline="-25000" dirty="0">
                <a:solidFill>
                  <a:schemeClr val="bg1"/>
                </a:solidFill>
                <a:sym typeface="Wingdings" panose="05000000000000000000" pitchFamily="2" charset="2"/>
              </a:rPr>
              <a:t>2</a:t>
            </a:r>
            <a:endParaRPr lang="en-US" sz="2800" b="1" baseline="-25000" dirty="0">
              <a:solidFill>
                <a:schemeClr val="bg1"/>
              </a:solidFill>
            </a:endParaRPr>
          </a:p>
        </p:txBody>
      </p:sp>
      <p:cxnSp>
        <p:nvCxnSpPr>
          <p:cNvPr id="21" name="Straight Arrow Connector 20">
            <a:extLst>
              <a:ext uri="{FF2B5EF4-FFF2-40B4-BE49-F238E27FC236}">
                <a16:creationId xmlns:a16="http://schemas.microsoft.com/office/drawing/2014/main" id="{55F904F5-966D-4BE0-8E5A-B90E9C2CBA85}"/>
              </a:ext>
            </a:extLst>
          </p:cNvPr>
          <p:cNvCxnSpPr>
            <a:cxnSpLocks/>
          </p:cNvCxnSpPr>
          <p:nvPr/>
        </p:nvCxnSpPr>
        <p:spPr>
          <a:xfrm>
            <a:off x="1390651" y="1285875"/>
            <a:ext cx="0" cy="2409825"/>
          </a:xfrm>
          <a:prstGeom prst="straightConnector1">
            <a:avLst/>
          </a:prstGeom>
          <a:ln w="317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9691CBD-8DC3-4B43-AFC4-B32768D1265B}"/>
              </a:ext>
            </a:extLst>
          </p:cNvPr>
          <p:cNvCxnSpPr>
            <a:cxnSpLocks/>
          </p:cNvCxnSpPr>
          <p:nvPr/>
        </p:nvCxnSpPr>
        <p:spPr>
          <a:xfrm>
            <a:off x="2362201" y="933450"/>
            <a:ext cx="1523999" cy="0"/>
          </a:xfrm>
          <a:prstGeom prst="straightConnector1">
            <a:avLst/>
          </a:prstGeom>
          <a:ln w="317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03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F643338E-DC93-4220-A6E4-18B39B54FA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0054" y="257175"/>
            <a:ext cx="8971892" cy="6504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01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ig. 1">
            <a:extLst>
              <a:ext uri="{FF2B5EF4-FFF2-40B4-BE49-F238E27FC236}">
                <a16:creationId xmlns:a16="http://schemas.microsoft.com/office/drawing/2014/main" id="{8947321D-8AC8-4413-87A9-70C5184D01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0" y="805007"/>
            <a:ext cx="9544050" cy="52479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AD8FDF6-3923-4216-B21D-8DB56031038A}"/>
              </a:ext>
            </a:extLst>
          </p:cNvPr>
          <p:cNvSpPr txBox="1"/>
          <p:nvPr/>
        </p:nvSpPr>
        <p:spPr>
          <a:xfrm>
            <a:off x="6543675" y="6366986"/>
            <a:ext cx="5648325" cy="400110"/>
          </a:xfrm>
          <a:prstGeom prst="rect">
            <a:avLst/>
          </a:prstGeom>
          <a:noFill/>
        </p:spPr>
        <p:txBody>
          <a:bodyPr wrap="square">
            <a:spAutoFit/>
          </a:bodyPr>
          <a:lstStyle/>
          <a:p>
            <a:r>
              <a:rPr lang="en-US" sz="1000" dirty="0">
                <a:latin typeface="Segoe UI" panose="020B0502040204020203" pitchFamily="34" charset="0"/>
              </a:rPr>
              <a:t>Soares JC et al. 2019. Preserving the nutritional quality of crop plants under a changing climate: Importance and strategies. </a:t>
            </a:r>
            <a:r>
              <a:rPr lang="en-US" sz="1000" i="1" dirty="0">
                <a:latin typeface="Segoe UI" panose="020B0502040204020203" pitchFamily="34" charset="0"/>
              </a:rPr>
              <a:t>Plant and Soil </a:t>
            </a:r>
            <a:r>
              <a:rPr lang="en-US" sz="1000" dirty="0">
                <a:latin typeface="Segoe UI" panose="020B0502040204020203" pitchFamily="34" charset="0"/>
              </a:rPr>
              <a:t>443:1-26. </a:t>
            </a:r>
            <a:r>
              <a:rPr lang="en-US" sz="1000" dirty="0" err="1">
                <a:latin typeface="Segoe UI" panose="020B0502040204020203" pitchFamily="34" charset="0"/>
              </a:rPr>
              <a:t>doi</a:t>
            </a:r>
            <a:r>
              <a:rPr lang="en-US" sz="1000" dirty="0">
                <a:latin typeface="Segoe UI" panose="020B0502040204020203" pitchFamily="34" charset="0"/>
              </a:rPr>
              <a:t>: 10.1007/s11104-019-04229-0.</a:t>
            </a:r>
          </a:p>
        </p:txBody>
      </p:sp>
    </p:spTree>
    <p:extLst>
      <p:ext uri="{BB962C8B-B14F-4D97-AF65-F5344CB8AC3E}">
        <p14:creationId xmlns:p14="http://schemas.microsoft.com/office/powerpoint/2010/main" val="51387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73FC1BD1-B3E2-47A5-A378-23A06B6C5B7D}"/>
              </a:ext>
            </a:extLst>
          </p:cNvPr>
          <p:cNvSpPr/>
          <p:nvPr/>
        </p:nvSpPr>
        <p:spPr>
          <a:xfrm>
            <a:off x="4191000" y="6245226"/>
            <a:ext cx="6962775" cy="612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7C030E-8F63-41F9-A9B6-B3F375482854}"/>
              </a:ext>
            </a:extLst>
          </p:cNvPr>
          <p:cNvPicPr>
            <a:picLocks noChangeAspect="1"/>
          </p:cNvPicPr>
          <p:nvPr/>
        </p:nvPicPr>
        <p:blipFill>
          <a:blip r:embed="rId2"/>
          <a:stretch>
            <a:fillRect/>
          </a:stretch>
        </p:blipFill>
        <p:spPr>
          <a:xfrm>
            <a:off x="281941" y="739563"/>
            <a:ext cx="6766560" cy="5378874"/>
          </a:xfrm>
          <a:prstGeom prst="rect">
            <a:avLst/>
          </a:prstGeom>
          <a:ln>
            <a:solidFill>
              <a:schemeClr val="tx1"/>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36AF8788-C1AD-45D0-984D-99DF3AB89127}"/>
              </a:ext>
            </a:extLst>
          </p:cNvPr>
          <p:cNvPicPr>
            <a:picLocks noChangeAspect="1"/>
          </p:cNvPicPr>
          <p:nvPr/>
        </p:nvPicPr>
        <p:blipFill>
          <a:blip r:embed="rId3"/>
          <a:stretch>
            <a:fillRect/>
          </a:stretch>
        </p:blipFill>
        <p:spPr>
          <a:xfrm>
            <a:off x="7415097" y="4041426"/>
            <a:ext cx="4389120" cy="1215449"/>
          </a:xfrm>
          <a:prstGeom prst="rect">
            <a:avLst/>
          </a:prstGeom>
          <a:ln>
            <a:solidFill>
              <a:schemeClr val="tx1"/>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0469F8A5-EC20-4168-9ECA-D4692AEEB49C}"/>
              </a:ext>
            </a:extLst>
          </p:cNvPr>
          <p:cNvPicPr>
            <a:picLocks noChangeAspect="1"/>
          </p:cNvPicPr>
          <p:nvPr/>
        </p:nvPicPr>
        <p:blipFill>
          <a:blip r:embed="rId4"/>
          <a:stretch>
            <a:fillRect/>
          </a:stretch>
        </p:blipFill>
        <p:spPr>
          <a:xfrm>
            <a:off x="7415097" y="235666"/>
            <a:ext cx="4389120" cy="1240540"/>
          </a:xfrm>
          <a:prstGeom prst="rect">
            <a:avLst/>
          </a:prstGeom>
          <a:ln>
            <a:solidFill>
              <a:schemeClr val="tx1"/>
            </a:solidFill>
          </a:ln>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F6F0B936-B7D3-42E9-B3F0-D096B02922A0}"/>
              </a:ext>
            </a:extLst>
          </p:cNvPr>
          <p:cNvPicPr>
            <a:picLocks noChangeAspect="1"/>
          </p:cNvPicPr>
          <p:nvPr/>
        </p:nvPicPr>
        <p:blipFill>
          <a:blip r:embed="rId5"/>
          <a:stretch>
            <a:fillRect/>
          </a:stretch>
        </p:blipFill>
        <p:spPr>
          <a:xfrm>
            <a:off x="7415097" y="1666650"/>
            <a:ext cx="4389120" cy="1407461"/>
          </a:xfrm>
          <a:prstGeom prst="rect">
            <a:avLst/>
          </a:prstGeom>
          <a:ln>
            <a:solidFill>
              <a:schemeClr val="tx1"/>
            </a:solidFill>
          </a:ln>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B87CC260-A01D-4C55-8D95-9DE49F9DE6FD}"/>
              </a:ext>
            </a:extLst>
          </p:cNvPr>
          <p:cNvPicPr>
            <a:picLocks noChangeAspect="1"/>
          </p:cNvPicPr>
          <p:nvPr/>
        </p:nvPicPr>
        <p:blipFill>
          <a:blip r:embed="rId6"/>
          <a:stretch>
            <a:fillRect/>
          </a:stretch>
        </p:blipFill>
        <p:spPr>
          <a:xfrm>
            <a:off x="7415097" y="3264556"/>
            <a:ext cx="4389120" cy="586425"/>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0">
            <a:extLst>
              <a:ext uri="{FF2B5EF4-FFF2-40B4-BE49-F238E27FC236}">
                <a16:creationId xmlns:a16="http://schemas.microsoft.com/office/drawing/2014/main" id="{D6EA5065-9ECC-474B-B355-108ECDDAFFA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415097" y="5447319"/>
            <a:ext cx="4389120" cy="112882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7162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66A113A-C573-4888-A9DF-A4B19CD2A61C}"/>
              </a:ext>
            </a:extLst>
          </p:cNvPr>
          <p:cNvPicPr>
            <a:picLocks noChangeAspect="1"/>
          </p:cNvPicPr>
          <p:nvPr/>
        </p:nvPicPr>
        <p:blipFill>
          <a:blip r:embed="rId2"/>
          <a:stretch>
            <a:fillRect/>
          </a:stretch>
        </p:blipFill>
        <p:spPr>
          <a:xfrm>
            <a:off x="6396037" y="890587"/>
            <a:ext cx="3438525" cy="4600575"/>
          </a:xfrm>
          <a:prstGeom prst="rect">
            <a:avLst/>
          </a:prstGeom>
        </p:spPr>
      </p:pic>
      <p:pic>
        <p:nvPicPr>
          <p:cNvPr id="3" name="Picture 2">
            <a:extLst>
              <a:ext uri="{FF2B5EF4-FFF2-40B4-BE49-F238E27FC236}">
                <a16:creationId xmlns:a16="http://schemas.microsoft.com/office/drawing/2014/main" id="{80284641-E92B-4E85-BD09-127F9683638D}"/>
              </a:ext>
            </a:extLst>
          </p:cNvPr>
          <p:cNvPicPr>
            <a:picLocks noChangeAspect="1"/>
          </p:cNvPicPr>
          <p:nvPr/>
        </p:nvPicPr>
        <p:blipFill>
          <a:blip r:embed="rId3"/>
          <a:stretch>
            <a:fillRect/>
          </a:stretch>
        </p:blipFill>
        <p:spPr>
          <a:xfrm>
            <a:off x="1901786" y="890587"/>
            <a:ext cx="3246478" cy="4651670"/>
          </a:xfrm>
          <a:prstGeom prst="rect">
            <a:avLst/>
          </a:prstGeom>
        </p:spPr>
      </p:pic>
      <p:sp>
        <p:nvSpPr>
          <p:cNvPr id="4" name="TextBox 3">
            <a:extLst>
              <a:ext uri="{FF2B5EF4-FFF2-40B4-BE49-F238E27FC236}">
                <a16:creationId xmlns:a16="http://schemas.microsoft.com/office/drawing/2014/main" id="{95967724-1818-4AFA-965D-0F8FA05E389B}"/>
              </a:ext>
            </a:extLst>
          </p:cNvPr>
          <p:cNvSpPr txBox="1"/>
          <p:nvPr/>
        </p:nvSpPr>
        <p:spPr>
          <a:xfrm>
            <a:off x="7677149" y="5542257"/>
            <a:ext cx="876300" cy="461665"/>
          </a:xfrm>
          <a:prstGeom prst="rect">
            <a:avLst/>
          </a:prstGeom>
          <a:noFill/>
        </p:spPr>
        <p:txBody>
          <a:bodyPr wrap="square" rtlCol="0">
            <a:spAutoFit/>
          </a:bodyPr>
          <a:lstStyle/>
          <a:p>
            <a:pPr algn="ctr"/>
            <a:r>
              <a:rPr lang="en-US" sz="2400" b="1" dirty="0"/>
              <a:t>2015</a:t>
            </a:r>
          </a:p>
        </p:txBody>
      </p:sp>
      <p:sp>
        <p:nvSpPr>
          <p:cNvPr id="5" name="TextBox 4">
            <a:extLst>
              <a:ext uri="{FF2B5EF4-FFF2-40B4-BE49-F238E27FC236}">
                <a16:creationId xmlns:a16="http://schemas.microsoft.com/office/drawing/2014/main" id="{28E01126-72F8-4825-BBC3-3B3B7DB23AE9}"/>
              </a:ext>
            </a:extLst>
          </p:cNvPr>
          <p:cNvSpPr txBox="1"/>
          <p:nvPr/>
        </p:nvSpPr>
        <p:spPr>
          <a:xfrm>
            <a:off x="2952749" y="5542256"/>
            <a:ext cx="876300" cy="461665"/>
          </a:xfrm>
          <a:prstGeom prst="rect">
            <a:avLst/>
          </a:prstGeom>
          <a:noFill/>
        </p:spPr>
        <p:txBody>
          <a:bodyPr wrap="square" rtlCol="0">
            <a:spAutoFit/>
          </a:bodyPr>
          <a:lstStyle/>
          <a:p>
            <a:pPr algn="ctr"/>
            <a:r>
              <a:rPr lang="en-US" sz="2400" b="1" dirty="0"/>
              <a:t>2009</a:t>
            </a:r>
          </a:p>
        </p:txBody>
      </p:sp>
    </p:spTree>
    <p:extLst>
      <p:ext uri="{BB962C8B-B14F-4D97-AF65-F5344CB8AC3E}">
        <p14:creationId xmlns:p14="http://schemas.microsoft.com/office/powerpoint/2010/main" val="29597868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88EAE7C-D37D-4B6E-BA6C-720F594086F3}"/>
              </a:ext>
            </a:extLst>
          </p:cNvPr>
          <p:cNvSpPr/>
          <p:nvPr/>
        </p:nvSpPr>
        <p:spPr>
          <a:xfrm>
            <a:off x="7250654" y="0"/>
            <a:ext cx="4941346"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687FEC6-8D54-4F8C-9DE9-F4443F8D63C9}"/>
              </a:ext>
            </a:extLst>
          </p:cNvPr>
          <p:cNvPicPr>
            <a:picLocks noChangeAspect="1"/>
          </p:cNvPicPr>
          <p:nvPr/>
        </p:nvPicPr>
        <p:blipFill>
          <a:blip r:embed="rId2"/>
          <a:stretch>
            <a:fillRect/>
          </a:stretch>
        </p:blipFill>
        <p:spPr>
          <a:xfrm>
            <a:off x="454117" y="357492"/>
            <a:ext cx="6538353" cy="1895700"/>
          </a:xfrm>
          <a:prstGeom prst="rect">
            <a:avLst/>
          </a:prstGeom>
          <a:ln>
            <a:solidFill>
              <a:schemeClr val="tx1"/>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5B3231D7-D652-4453-A72F-F02E3D2BCD03}"/>
              </a:ext>
            </a:extLst>
          </p:cNvPr>
          <p:cNvPicPr>
            <a:picLocks noChangeAspect="1"/>
          </p:cNvPicPr>
          <p:nvPr/>
        </p:nvPicPr>
        <p:blipFill>
          <a:blip r:embed="rId3"/>
          <a:stretch>
            <a:fillRect/>
          </a:stretch>
        </p:blipFill>
        <p:spPr>
          <a:xfrm>
            <a:off x="454117" y="2863327"/>
            <a:ext cx="6538353" cy="3744830"/>
          </a:xfrm>
          <a:prstGeom prst="rect">
            <a:avLst/>
          </a:prstGeom>
        </p:spPr>
      </p:pic>
      <p:sp>
        <p:nvSpPr>
          <p:cNvPr id="8" name="TextBox 7">
            <a:extLst>
              <a:ext uri="{FF2B5EF4-FFF2-40B4-BE49-F238E27FC236}">
                <a16:creationId xmlns:a16="http://schemas.microsoft.com/office/drawing/2014/main" id="{DB354CF5-DFED-4264-89A8-B644A46AD59E}"/>
              </a:ext>
            </a:extLst>
          </p:cNvPr>
          <p:cNvSpPr txBox="1"/>
          <p:nvPr/>
        </p:nvSpPr>
        <p:spPr>
          <a:xfrm>
            <a:off x="7670202" y="1305342"/>
            <a:ext cx="3797450" cy="2123658"/>
          </a:xfrm>
          <a:prstGeom prst="rect">
            <a:avLst/>
          </a:prstGeom>
          <a:noFill/>
        </p:spPr>
        <p:txBody>
          <a:bodyPr wrap="square">
            <a:spAutoFit/>
          </a:bodyPr>
          <a:lstStyle/>
          <a:p>
            <a:r>
              <a:rPr lang="en-US" sz="2200" b="0" i="0" dirty="0">
                <a:solidFill>
                  <a:srgbClr val="222222"/>
                </a:solidFill>
                <a:effectLst/>
              </a:rPr>
              <a:t>“I feel like I can’t in good conscience bring a child into this world and force them to try and survive what may be apocalyptic conditions.”</a:t>
            </a:r>
          </a:p>
          <a:p>
            <a:pPr algn="r"/>
            <a:r>
              <a:rPr lang="en-US" sz="2200" dirty="0">
                <a:solidFill>
                  <a:srgbClr val="222222"/>
                </a:solidFill>
              </a:rPr>
              <a:t>27-year-old woman</a:t>
            </a:r>
            <a:endParaRPr lang="en-US" sz="2200" dirty="0"/>
          </a:p>
        </p:txBody>
      </p:sp>
      <p:sp>
        <p:nvSpPr>
          <p:cNvPr id="10" name="TextBox 9">
            <a:extLst>
              <a:ext uri="{FF2B5EF4-FFF2-40B4-BE49-F238E27FC236}">
                <a16:creationId xmlns:a16="http://schemas.microsoft.com/office/drawing/2014/main" id="{FAD56C8E-0B51-48D7-83AC-D7D55C3C1A07}"/>
              </a:ext>
            </a:extLst>
          </p:cNvPr>
          <p:cNvSpPr txBox="1"/>
          <p:nvPr/>
        </p:nvSpPr>
        <p:spPr>
          <a:xfrm>
            <a:off x="7546489" y="3767554"/>
            <a:ext cx="4044876" cy="1785104"/>
          </a:xfrm>
          <a:prstGeom prst="rect">
            <a:avLst/>
          </a:prstGeom>
          <a:noFill/>
        </p:spPr>
        <p:txBody>
          <a:bodyPr wrap="square">
            <a:spAutoFit/>
          </a:bodyPr>
          <a:lstStyle/>
          <a:p>
            <a:r>
              <a:rPr lang="en-US" sz="2200" b="0" i="0" dirty="0">
                <a:solidFill>
                  <a:srgbClr val="222222"/>
                </a:solidFill>
                <a:effectLst/>
              </a:rPr>
              <a:t>“I regret having my kids because I am terrified that they will be facing the end of the world due to climate change.” </a:t>
            </a:r>
          </a:p>
          <a:p>
            <a:pPr algn="r"/>
            <a:r>
              <a:rPr lang="en-US" sz="2200" dirty="0">
                <a:solidFill>
                  <a:srgbClr val="222222"/>
                </a:solidFill>
              </a:rPr>
              <a:t>40-year-old mother</a:t>
            </a:r>
            <a:endParaRPr lang="en-US" sz="2200" dirty="0"/>
          </a:p>
        </p:txBody>
      </p:sp>
      <p:sp>
        <p:nvSpPr>
          <p:cNvPr id="7" name="TextBox 6">
            <a:extLst>
              <a:ext uri="{FF2B5EF4-FFF2-40B4-BE49-F238E27FC236}">
                <a16:creationId xmlns:a16="http://schemas.microsoft.com/office/drawing/2014/main" id="{D15FD3EA-C09C-450F-B211-94D0ED48E6FB}"/>
              </a:ext>
            </a:extLst>
          </p:cNvPr>
          <p:cNvSpPr txBox="1"/>
          <p:nvPr/>
        </p:nvSpPr>
        <p:spPr>
          <a:xfrm>
            <a:off x="454117" y="2358204"/>
            <a:ext cx="3977640" cy="400110"/>
          </a:xfrm>
          <a:prstGeom prst="rect">
            <a:avLst/>
          </a:prstGeom>
          <a:noFill/>
        </p:spPr>
        <p:txBody>
          <a:bodyPr wrap="square">
            <a:spAutoFit/>
          </a:bodyPr>
          <a:lstStyle/>
          <a:p>
            <a:r>
              <a:rPr lang="en-US" sz="2000" dirty="0"/>
              <a:t>Survey: 607 Americans aged 27-45</a:t>
            </a:r>
          </a:p>
        </p:txBody>
      </p:sp>
    </p:spTree>
    <p:extLst>
      <p:ext uri="{BB962C8B-B14F-4D97-AF65-F5344CB8AC3E}">
        <p14:creationId xmlns:p14="http://schemas.microsoft.com/office/powerpoint/2010/main" val="297427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extLst>
              <p:ext uri="{D42A27DB-BD31-4B8C-83A1-F6EECF244321}">
                <p14:modId xmlns:p14="http://schemas.microsoft.com/office/powerpoint/2010/main" val="2636188471"/>
              </p:ext>
            </p:extLst>
          </p:nvPr>
        </p:nvGraphicFramePr>
        <p:xfrm>
          <a:off x="4348163" y="525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RESOURCE SCARCITY AND HABITAT LOSS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4CBF18-9BBC-42C7-9BF0-73EFDCCA5E1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559128" y="547575"/>
            <a:ext cx="6457279" cy="6092455"/>
          </a:xfrm>
          <a:prstGeom prst="rect">
            <a:avLst/>
          </a:prstGeom>
        </p:spPr>
      </p:pic>
      <p:sp>
        <p:nvSpPr>
          <p:cNvPr id="3" name="Rectangle: Rounded Corners 2">
            <a:extLst>
              <a:ext uri="{FF2B5EF4-FFF2-40B4-BE49-F238E27FC236}">
                <a16:creationId xmlns:a16="http://schemas.microsoft.com/office/drawing/2014/main" id="{25D0123D-725C-4FB3-8677-B874A30A6E5D}"/>
              </a:ext>
            </a:extLst>
          </p:cNvPr>
          <p:cNvSpPr/>
          <p:nvPr/>
        </p:nvSpPr>
        <p:spPr>
          <a:xfrm>
            <a:off x="9016407" y="861236"/>
            <a:ext cx="967563" cy="489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RCP 8.5</a:t>
            </a:r>
          </a:p>
        </p:txBody>
      </p:sp>
      <p:sp>
        <p:nvSpPr>
          <p:cNvPr id="6" name="Rectangle: Rounded Corners 5">
            <a:extLst>
              <a:ext uri="{FF2B5EF4-FFF2-40B4-BE49-F238E27FC236}">
                <a16:creationId xmlns:a16="http://schemas.microsoft.com/office/drawing/2014/main" id="{29F3F398-D349-4B00-A800-ECC3B5523BD3}"/>
              </a:ext>
            </a:extLst>
          </p:cNvPr>
          <p:cNvSpPr/>
          <p:nvPr/>
        </p:nvSpPr>
        <p:spPr>
          <a:xfrm>
            <a:off x="9016405" y="5018568"/>
            <a:ext cx="967563" cy="489098"/>
          </a:xfrm>
          <a:prstGeom prst="round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RCP 2.6</a:t>
            </a:r>
          </a:p>
        </p:txBody>
      </p:sp>
      <p:sp>
        <p:nvSpPr>
          <p:cNvPr id="7" name="Rectangle: Rounded Corners 6">
            <a:extLst>
              <a:ext uri="{FF2B5EF4-FFF2-40B4-BE49-F238E27FC236}">
                <a16:creationId xmlns:a16="http://schemas.microsoft.com/office/drawing/2014/main" id="{768C83EF-2E83-4426-B4EE-04322750808B}"/>
              </a:ext>
            </a:extLst>
          </p:cNvPr>
          <p:cNvSpPr/>
          <p:nvPr/>
        </p:nvSpPr>
        <p:spPr>
          <a:xfrm>
            <a:off x="9016406" y="4206948"/>
            <a:ext cx="967563" cy="489098"/>
          </a:xfrm>
          <a:prstGeom prst="round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2">
                    <a:lumMod val="25000"/>
                  </a:schemeClr>
                </a:solidFill>
              </a:rPr>
              <a:t>RCP 4.5</a:t>
            </a:r>
          </a:p>
        </p:txBody>
      </p:sp>
      <p:sp>
        <p:nvSpPr>
          <p:cNvPr id="8" name="Rectangle: Rounded Corners 7">
            <a:extLst>
              <a:ext uri="{FF2B5EF4-FFF2-40B4-BE49-F238E27FC236}">
                <a16:creationId xmlns:a16="http://schemas.microsoft.com/office/drawing/2014/main" id="{06D6F0CD-0AAB-4475-A8B8-CDCA406EA6BC}"/>
              </a:ext>
            </a:extLst>
          </p:cNvPr>
          <p:cNvSpPr/>
          <p:nvPr/>
        </p:nvSpPr>
        <p:spPr>
          <a:xfrm>
            <a:off x="9016407" y="2939902"/>
            <a:ext cx="967563" cy="489098"/>
          </a:xfrm>
          <a:prstGeom prst="roundRect">
            <a:avLst/>
          </a:prstGeom>
          <a:solidFill>
            <a:srgbClr val="F07E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2">
                    <a:lumMod val="25000"/>
                  </a:schemeClr>
                </a:solidFill>
              </a:rPr>
              <a:t>RCP 6.0</a:t>
            </a:r>
          </a:p>
        </p:txBody>
      </p:sp>
    </p:spTree>
    <p:extLst>
      <p:ext uri="{BB962C8B-B14F-4D97-AF65-F5344CB8AC3E}">
        <p14:creationId xmlns:p14="http://schemas.microsoft.com/office/powerpoint/2010/main" val="1323502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C7DC78-CE15-4211-B08E-4962F70CD3BF}"/>
              </a:ext>
            </a:extLst>
          </p:cNvPr>
          <p:cNvPicPr>
            <a:picLocks noChangeAspect="1"/>
          </p:cNvPicPr>
          <p:nvPr/>
        </p:nvPicPr>
        <p:blipFill>
          <a:blip r:embed="rId2"/>
          <a:stretch>
            <a:fillRect/>
          </a:stretch>
        </p:blipFill>
        <p:spPr>
          <a:xfrm>
            <a:off x="377189" y="1352340"/>
            <a:ext cx="4389120" cy="2651760"/>
          </a:xfrm>
          <a:prstGeom prst="rect">
            <a:avLst/>
          </a:prstGeom>
        </p:spPr>
      </p:pic>
      <p:pic>
        <p:nvPicPr>
          <p:cNvPr id="3" name="Picture 2">
            <a:extLst>
              <a:ext uri="{FF2B5EF4-FFF2-40B4-BE49-F238E27FC236}">
                <a16:creationId xmlns:a16="http://schemas.microsoft.com/office/drawing/2014/main" id="{3AF68A2E-54EC-4A2A-9C05-8B9CEC9D9775}"/>
              </a:ext>
            </a:extLst>
          </p:cNvPr>
          <p:cNvPicPr>
            <a:picLocks noChangeAspect="1"/>
          </p:cNvPicPr>
          <p:nvPr/>
        </p:nvPicPr>
        <p:blipFill>
          <a:blip r:embed="rId3"/>
          <a:stretch>
            <a:fillRect/>
          </a:stretch>
        </p:blipFill>
        <p:spPr>
          <a:xfrm>
            <a:off x="6096000" y="225597"/>
            <a:ext cx="4754880" cy="2924250"/>
          </a:xfrm>
          <a:prstGeom prst="rect">
            <a:avLst/>
          </a:prstGeom>
        </p:spPr>
      </p:pic>
      <p:pic>
        <p:nvPicPr>
          <p:cNvPr id="4" name="Picture 3">
            <a:extLst>
              <a:ext uri="{FF2B5EF4-FFF2-40B4-BE49-F238E27FC236}">
                <a16:creationId xmlns:a16="http://schemas.microsoft.com/office/drawing/2014/main" id="{31D6B4D4-F2EB-47ED-BD3C-A51E66776AD3}"/>
              </a:ext>
            </a:extLst>
          </p:cNvPr>
          <p:cNvPicPr>
            <a:picLocks noChangeAspect="1"/>
          </p:cNvPicPr>
          <p:nvPr/>
        </p:nvPicPr>
        <p:blipFill>
          <a:blip r:embed="rId4"/>
          <a:stretch>
            <a:fillRect/>
          </a:stretch>
        </p:blipFill>
        <p:spPr>
          <a:xfrm>
            <a:off x="5971222" y="3564621"/>
            <a:ext cx="4754880" cy="2993311"/>
          </a:xfrm>
          <a:prstGeom prst="rect">
            <a:avLst/>
          </a:prstGeom>
        </p:spPr>
      </p:pic>
      <p:pic>
        <p:nvPicPr>
          <p:cNvPr id="6" name="Picture 5">
            <a:extLst>
              <a:ext uri="{FF2B5EF4-FFF2-40B4-BE49-F238E27FC236}">
                <a16:creationId xmlns:a16="http://schemas.microsoft.com/office/drawing/2014/main" id="{FE65082E-2A81-4A1A-BC61-5E022509F90A}"/>
              </a:ext>
            </a:extLst>
          </p:cNvPr>
          <p:cNvPicPr>
            <a:picLocks noChangeAspect="1"/>
          </p:cNvPicPr>
          <p:nvPr/>
        </p:nvPicPr>
        <p:blipFill>
          <a:blip r:embed="rId5"/>
          <a:stretch>
            <a:fillRect/>
          </a:stretch>
        </p:blipFill>
        <p:spPr>
          <a:xfrm>
            <a:off x="614362" y="5043487"/>
            <a:ext cx="3914775" cy="1076325"/>
          </a:xfrm>
          <a:prstGeom prst="rect">
            <a:avLst/>
          </a:prstGeom>
        </p:spPr>
      </p:pic>
      <p:sp>
        <p:nvSpPr>
          <p:cNvPr id="8" name="TextBox 7">
            <a:extLst>
              <a:ext uri="{FF2B5EF4-FFF2-40B4-BE49-F238E27FC236}">
                <a16:creationId xmlns:a16="http://schemas.microsoft.com/office/drawing/2014/main" id="{38A39633-CDF3-43A8-8E86-57AC950B33A3}"/>
              </a:ext>
            </a:extLst>
          </p:cNvPr>
          <p:cNvSpPr txBox="1"/>
          <p:nvPr/>
        </p:nvSpPr>
        <p:spPr>
          <a:xfrm>
            <a:off x="333375" y="6468160"/>
            <a:ext cx="5076825" cy="246221"/>
          </a:xfrm>
          <a:prstGeom prst="rect">
            <a:avLst/>
          </a:prstGeom>
          <a:noFill/>
        </p:spPr>
        <p:txBody>
          <a:bodyPr wrap="square">
            <a:spAutoFit/>
          </a:bodyPr>
          <a:lstStyle/>
          <a:p>
            <a:r>
              <a:rPr lang="en-US" sz="1000" dirty="0"/>
              <a:t>https://www.climate.gov/news-features/featured-images/100%C2%B0-days-past-and-future</a:t>
            </a:r>
          </a:p>
        </p:txBody>
      </p:sp>
      <p:sp>
        <p:nvSpPr>
          <p:cNvPr id="10" name="TextBox 9">
            <a:extLst>
              <a:ext uri="{FF2B5EF4-FFF2-40B4-BE49-F238E27FC236}">
                <a16:creationId xmlns:a16="http://schemas.microsoft.com/office/drawing/2014/main" id="{A1C5CF8A-4001-4CF1-9B9B-8690533702E0}"/>
              </a:ext>
            </a:extLst>
          </p:cNvPr>
          <p:cNvSpPr txBox="1"/>
          <p:nvPr/>
        </p:nvSpPr>
        <p:spPr>
          <a:xfrm>
            <a:off x="1309686" y="4004100"/>
            <a:ext cx="2524125" cy="369332"/>
          </a:xfrm>
          <a:prstGeom prst="rect">
            <a:avLst/>
          </a:prstGeom>
          <a:noFill/>
        </p:spPr>
        <p:txBody>
          <a:bodyPr wrap="square">
            <a:spAutoFit/>
          </a:bodyPr>
          <a:lstStyle/>
          <a:p>
            <a:r>
              <a:rPr lang="en-US" dirty="0"/>
              <a:t>Recent past (1961-1979)</a:t>
            </a:r>
          </a:p>
        </p:txBody>
      </p:sp>
      <p:sp>
        <p:nvSpPr>
          <p:cNvPr id="11" name="TextBox 10">
            <a:extLst>
              <a:ext uri="{FF2B5EF4-FFF2-40B4-BE49-F238E27FC236}">
                <a16:creationId xmlns:a16="http://schemas.microsoft.com/office/drawing/2014/main" id="{9DB32589-A957-4C26-9595-8FC7BD58F1F1}"/>
              </a:ext>
            </a:extLst>
          </p:cNvPr>
          <p:cNvSpPr txBox="1"/>
          <p:nvPr/>
        </p:nvSpPr>
        <p:spPr>
          <a:xfrm>
            <a:off x="6615113" y="3024287"/>
            <a:ext cx="3633789" cy="369332"/>
          </a:xfrm>
          <a:prstGeom prst="rect">
            <a:avLst/>
          </a:prstGeom>
          <a:noFill/>
        </p:spPr>
        <p:txBody>
          <a:bodyPr wrap="square">
            <a:spAutoFit/>
          </a:bodyPr>
          <a:lstStyle/>
          <a:p>
            <a:r>
              <a:rPr lang="en-US" dirty="0"/>
              <a:t>2080-2099 (Low emissions scenario)</a:t>
            </a:r>
          </a:p>
        </p:txBody>
      </p:sp>
      <p:sp>
        <p:nvSpPr>
          <p:cNvPr id="12" name="TextBox 11">
            <a:extLst>
              <a:ext uri="{FF2B5EF4-FFF2-40B4-BE49-F238E27FC236}">
                <a16:creationId xmlns:a16="http://schemas.microsoft.com/office/drawing/2014/main" id="{A799C237-88F1-4CD7-8570-DCB972462D8F}"/>
              </a:ext>
            </a:extLst>
          </p:cNvPr>
          <p:cNvSpPr txBox="1"/>
          <p:nvPr/>
        </p:nvSpPr>
        <p:spPr>
          <a:xfrm>
            <a:off x="6615113" y="6406604"/>
            <a:ext cx="3683319" cy="369332"/>
          </a:xfrm>
          <a:prstGeom prst="rect">
            <a:avLst/>
          </a:prstGeom>
          <a:noFill/>
        </p:spPr>
        <p:txBody>
          <a:bodyPr wrap="square">
            <a:spAutoFit/>
          </a:bodyPr>
          <a:lstStyle/>
          <a:p>
            <a:r>
              <a:rPr lang="en-US" dirty="0"/>
              <a:t>2080-2099 (High emissions scenario)</a:t>
            </a:r>
          </a:p>
        </p:txBody>
      </p:sp>
      <p:sp>
        <p:nvSpPr>
          <p:cNvPr id="13" name="Title 12">
            <a:extLst>
              <a:ext uri="{FF2B5EF4-FFF2-40B4-BE49-F238E27FC236}">
                <a16:creationId xmlns:a16="http://schemas.microsoft.com/office/drawing/2014/main" id="{82E9C0AB-8B91-4E2C-9C0C-2A2170F59741}"/>
              </a:ext>
            </a:extLst>
          </p:cNvPr>
          <p:cNvSpPr>
            <a:spLocks noGrp="1"/>
          </p:cNvSpPr>
          <p:nvPr>
            <p:ph type="title"/>
          </p:nvPr>
        </p:nvSpPr>
        <p:spPr>
          <a:xfrm>
            <a:off x="838200" y="365125"/>
            <a:ext cx="4389120" cy="816213"/>
          </a:xfrm>
        </p:spPr>
        <p:txBody>
          <a:bodyPr/>
          <a:lstStyle/>
          <a:p>
            <a:r>
              <a:rPr lang="en-US" dirty="0"/>
              <a:t>Projected days &gt;100°F</a:t>
            </a:r>
          </a:p>
        </p:txBody>
      </p:sp>
      <p:sp>
        <p:nvSpPr>
          <p:cNvPr id="14" name="Rectangle: Rounded Corners 13">
            <a:extLst>
              <a:ext uri="{FF2B5EF4-FFF2-40B4-BE49-F238E27FC236}">
                <a16:creationId xmlns:a16="http://schemas.microsoft.com/office/drawing/2014/main" id="{014AB412-1B0D-460F-A958-B49F806EFC6C}"/>
              </a:ext>
            </a:extLst>
          </p:cNvPr>
          <p:cNvSpPr/>
          <p:nvPr/>
        </p:nvSpPr>
        <p:spPr>
          <a:xfrm>
            <a:off x="333375" y="1181338"/>
            <a:ext cx="4600575" cy="329541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C6C51B51-DC55-4D1F-8C73-A929076AB9CC}"/>
              </a:ext>
            </a:extLst>
          </p:cNvPr>
          <p:cNvSpPr/>
          <p:nvPr/>
        </p:nvSpPr>
        <p:spPr>
          <a:xfrm rot="20700000">
            <a:off x="5123394" y="1609005"/>
            <a:ext cx="949842" cy="414670"/>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68DB18A5-5225-4433-A8C1-D4DD1D24232C}"/>
              </a:ext>
            </a:extLst>
          </p:cNvPr>
          <p:cNvSpPr/>
          <p:nvPr/>
        </p:nvSpPr>
        <p:spPr>
          <a:xfrm rot="900000">
            <a:off x="5040054" y="3725346"/>
            <a:ext cx="949842" cy="414670"/>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0311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Map of the United States showing counties impacted and those migrated to as a result of sea-level rise.">
            <a:extLst>
              <a:ext uri="{FF2B5EF4-FFF2-40B4-BE49-F238E27FC236}">
                <a16:creationId xmlns:a16="http://schemas.microsoft.com/office/drawing/2014/main" id="{88373207-9C85-4323-BF17-B5B8BA792B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9435" y="971550"/>
            <a:ext cx="9144000" cy="52768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6AF68D7-B5F5-49A8-967F-7CE45222369F}"/>
              </a:ext>
            </a:extLst>
          </p:cNvPr>
          <p:cNvSpPr txBox="1"/>
          <p:nvPr/>
        </p:nvSpPr>
        <p:spPr>
          <a:xfrm>
            <a:off x="6781800" y="6248400"/>
            <a:ext cx="5107056" cy="400110"/>
          </a:xfrm>
          <a:prstGeom prst="rect">
            <a:avLst/>
          </a:prstGeom>
          <a:noFill/>
        </p:spPr>
        <p:txBody>
          <a:bodyPr wrap="square">
            <a:spAutoFit/>
          </a:bodyPr>
          <a:lstStyle/>
          <a:p>
            <a:r>
              <a:rPr lang="en-US" sz="1000" dirty="0">
                <a:latin typeface="Segoe UI" panose="020B0502040204020203" pitchFamily="34" charset="0"/>
              </a:rPr>
              <a:t>Robinson C, </a:t>
            </a:r>
            <a:r>
              <a:rPr lang="en-US" sz="1000" dirty="0" err="1">
                <a:latin typeface="Segoe UI" panose="020B0502040204020203" pitchFamily="34" charset="0"/>
              </a:rPr>
              <a:t>Dilkina</a:t>
            </a:r>
            <a:r>
              <a:rPr lang="en-US" sz="1000" dirty="0">
                <a:latin typeface="Segoe UI" panose="020B0502040204020203" pitchFamily="34" charset="0"/>
              </a:rPr>
              <a:t> B, Moreno-Cruz J. 2020. Modeling migration patterns in the USA under sea level rise. </a:t>
            </a:r>
            <a:r>
              <a:rPr lang="en-US" sz="1000" i="1" dirty="0" err="1">
                <a:latin typeface="Segoe UI" panose="020B0502040204020203" pitchFamily="34" charset="0"/>
              </a:rPr>
              <a:t>PloS</a:t>
            </a:r>
            <a:r>
              <a:rPr lang="en-US" sz="1000" i="1" dirty="0">
                <a:latin typeface="Segoe UI" panose="020B0502040204020203" pitchFamily="34" charset="0"/>
              </a:rPr>
              <a:t> One </a:t>
            </a:r>
            <a:r>
              <a:rPr lang="en-US" sz="1000" dirty="0">
                <a:latin typeface="Segoe UI" panose="020B0502040204020203" pitchFamily="34" charset="0"/>
              </a:rPr>
              <a:t>15:e0227436. </a:t>
            </a:r>
            <a:r>
              <a:rPr lang="en-US" sz="1000" dirty="0" err="1">
                <a:latin typeface="Segoe UI" panose="020B0502040204020203" pitchFamily="34" charset="0"/>
              </a:rPr>
              <a:t>doi</a:t>
            </a:r>
            <a:r>
              <a:rPr lang="en-US" sz="1000" dirty="0">
                <a:latin typeface="Segoe UI" panose="020B0502040204020203" pitchFamily="34" charset="0"/>
              </a:rPr>
              <a:t>: 10.1371/journal.pone.0227436.</a:t>
            </a:r>
          </a:p>
        </p:txBody>
      </p:sp>
      <p:sp>
        <p:nvSpPr>
          <p:cNvPr id="8" name="TextBox 7">
            <a:extLst>
              <a:ext uri="{FF2B5EF4-FFF2-40B4-BE49-F238E27FC236}">
                <a16:creationId xmlns:a16="http://schemas.microsoft.com/office/drawing/2014/main" id="{98D97FB0-AF81-4967-A19D-C09A57275CE0}"/>
              </a:ext>
            </a:extLst>
          </p:cNvPr>
          <p:cNvSpPr txBox="1"/>
          <p:nvPr/>
        </p:nvSpPr>
        <p:spPr>
          <a:xfrm>
            <a:off x="762000" y="4724400"/>
            <a:ext cx="4191000" cy="923330"/>
          </a:xfrm>
          <a:prstGeom prst="rect">
            <a:avLst/>
          </a:prstGeom>
          <a:noFill/>
        </p:spPr>
        <p:txBody>
          <a:bodyPr wrap="square">
            <a:spAutoFit/>
          </a:bodyPr>
          <a:lstStyle/>
          <a:p>
            <a:r>
              <a:rPr lang="en-US" b="1" i="0" dirty="0">
                <a:solidFill>
                  <a:srgbClr val="0000FF"/>
                </a:solidFill>
                <a:effectLst/>
                <a:latin typeface="Helvetica" panose="020B0604020202020204" pitchFamily="34" charset="0"/>
              </a:rPr>
              <a:t>BLUE</a:t>
            </a:r>
            <a:r>
              <a:rPr lang="en-US" b="0" i="0" dirty="0">
                <a:solidFill>
                  <a:srgbClr val="202020"/>
                </a:solidFill>
                <a:effectLst/>
                <a:latin typeface="Helvetica" panose="020B0604020202020204" pitchFamily="34" charset="0"/>
              </a:rPr>
              <a:t>: counties that experience flooding under 1.8m of SLR by 2100</a:t>
            </a:r>
          </a:p>
          <a:p>
            <a:r>
              <a:rPr lang="en-US" b="1" dirty="0">
                <a:solidFill>
                  <a:srgbClr val="C00000"/>
                </a:solidFill>
                <a:latin typeface="Helvetica" panose="020B0604020202020204" pitchFamily="34" charset="0"/>
              </a:rPr>
              <a:t>RED</a:t>
            </a:r>
            <a:r>
              <a:rPr lang="en-US" dirty="0">
                <a:solidFill>
                  <a:srgbClr val="202020"/>
                </a:solidFill>
                <a:latin typeface="Helvetica" panose="020B0604020202020204" pitchFamily="34" charset="0"/>
              </a:rPr>
              <a:t>: counties with</a:t>
            </a:r>
            <a:r>
              <a:rPr lang="en-US" b="0" i="0" dirty="0">
                <a:solidFill>
                  <a:srgbClr val="202020"/>
                </a:solidFill>
                <a:effectLst/>
                <a:latin typeface="Helvetica" panose="020B0604020202020204" pitchFamily="34" charset="0"/>
              </a:rPr>
              <a:t> incoming migrants</a:t>
            </a:r>
            <a:endParaRPr lang="en-US" dirty="0"/>
          </a:p>
        </p:txBody>
      </p:sp>
      <p:sp>
        <p:nvSpPr>
          <p:cNvPr id="7" name="Title 6">
            <a:extLst>
              <a:ext uri="{FF2B5EF4-FFF2-40B4-BE49-F238E27FC236}">
                <a16:creationId xmlns:a16="http://schemas.microsoft.com/office/drawing/2014/main" id="{7081562E-4BD2-4CB9-821F-2CCA245EB10F}"/>
              </a:ext>
            </a:extLst>
          </p:cNvPr>
          <p:cNvSpPr>
            <a:spLocks noGrp="1"/>
          </p:cNvSpPr>
          <p:nvPr>
            <p:ph type="title"/>
          </p:nvPr>
        </p:nvSpPr>
        <p:spPr>
          <a:xfrm>
            <a:off x="457200" y="217125"/>
            <a:ext cx="10515600" cy="845145"/>
          </a:xfrm>
        </p:spPr>
        <p:txBody>
          <a:bodyPr/>
          <a:lstStyle/>
          <a:p>
            <a:r>
              <a:rPr lang="en-US" dirty="0"/>
              <a:t>Sea level rise and migration, U.S. counties</a:t>
            </a:r>
          </a:p>
        </p:txBody>
      </p:sp>
    </p:spTree>
    <p:extLst>
      <p:ext uri="{BB962C8B-B14F-4D97-AF65-F5344CB8AC3E}">
        <p14:creationId xmlns:p14="http://schemas.microsoft.com/office/powerpoint/2010/main" val="3477712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61" name="Picture 5" descr="kat13_wideweb__430x355">
            <a:extLst>
              <a:ext uri="{FF2B5EF4-FFF2-40B4-BE49-F238E27FC236}">
                <a16:creationId xmlns:a16="http://schemas.microsoft.com/office/drawing/2014/main" id="{A18B16EA-7517-4684-92E9-53106C5CEF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7775" y="3998592"/>
            <a:ext cx="2756449" cy="2560320"/>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7462" name="Picture 6" descr="kats">
            <a:extLst>
              <a:ext uri="{FF2B5EF4-FFF2-40B4-BE49-F238E27FC236}">
                <a16:creationId xmlns:a16="http://schemas.microsoft.com/office/drawing/2014/main" id="{13F54C94-3895-4977-A08E-B975927B8A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6573" y="3998592"/>
            <a:ext cx="3500656" cy="2560320"/>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7463" name="Rectangle 8">
            <a:extLst>
              <a:ext uri="{FF2B5EF4-FFF2-40B4-BE49-F238E27FC236}">
                <a16:creationId xmlns:a16="http://schemas.microsoft.com/office/drawing/2014/main" id="{983BDF36-FA7D-40A2-888F-61E363EEDB72}"/>
              </a:ext>
            </a:extLst>
          </p:cNvPr>
          <p:cNvSpPr>
            <a:spLocks noGrp="1"/>
          </p:cNvSpPr>
          <p:nvPr>
            <p:ph type="title" idx="4294967295"/>
          </p:nvPr>
        </p:nvSpPr>
        <p:spPr>
          <a:xfrm>
            <a:off x="440257" y="395246"/>
            <a:ext cx="8943975" cy="971550"/>
          </a:xfrm>
        </p:spPr>
        <p:txBody>
          <a:bodyPr/>
          <a:lstStyle/>
          <a:p>
            <a:pPr eaLnBrk="1" hangingPunct="1"/>
            <a:r>
              <a:rPr lang="en-US" altLang="en-US" sz="4000" dirty="0">
                <a:latin typeface="Calibri" panose="020F0502020204030204" pitchFamily="34" charset="0"/>
                <a:cs typeface="Calibri" panose="020F0502020204030204" pitchFamily="34" charset="0"/>
              </a:rPr>
              <a:t>Climate impacts are unevenly distributed</a:t>
            </a:r>
          </a:p>
        </p:txBody>
      </p:sp>
      <p:pic>
        <p:nvPicPr>
          <p:cNvPr id="7" name="Picture 6">
            <a:extLst>
              <a:ext uri="{FF2B5EF4-FFF2-40B4-BE49-F238E27FC236}">
                <a16:creationId xmlns:a16="http://schemas.microsoft.com/office/drawing/2014/main" id="{8EB74019-0B2C-4ADD-9C36-967A57872119}"/>
              </a:ext>
            </a:extLst>
          </p:cNvPr>
          <p:cNvPicPr>
            <a:picLocks noChangeAspect="1"/>
          </p:cNvPicPr>
          <p:nvPr/>
        </p:nvPicPr>
        <p:blipFill>
          <a:blip r:embed="rId5"/>
          <a:stretch>
            <a:fillRect/>
          </a:stretch>
        </p:blipFill>
        <p:spPr>
          <a:xfrm>
            <a:off x="440257" y="5237472"/>
            <a:ext cx="3728406" cy="1280287"/>
          </a:xfrm>
          <a:prstGeom prst="rect">
            <a:avLst/>
          </a:prstGeom>
          <a:ln>
            <a:solidFill>
              <a:schemeClr val="tx1"/>
            </a:solidFill>
          </a:ln>
          <a:effectLst>
            <a:outerShdw blurRad="50800" dist="38100" dir="2700000" algn="tl" rotWithShape="0">
              <a:prstClr val="black">
                <a:alpha val="40000"/>
              </a:prstClr>
            </a:outerShdw>
          </a:effectLst>
        </p:spPr>
      </p:pic>
      <p:pic>
        <p:nvPicPr>
          <p:cNvPr id="15" name="Picture 2" descr="slide13">
            <a:extLst>
              <a:ext uri="{FF2B5EF4-FFF2-40B4-BE49-F238E27FC236}">
                <a16:creationId xmlns:a16="http://schemas.microsoft.com/office/drawing/2014/main" id="{823EAD58-1729-4CD9-A89F-B12D3B8C91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257" y="1835955"/>
            <a:ext cx="2893474" cy="3139999"/>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C0E06471-BC97-448D-B2CC-C36B1E6562E1}"/>
              </a:ext>
            </a:extLst>
          </p:cNvPr>
          <p:cNvSpPr/>
          <p:nvPr/>
        </p:nvSpPr>
        <p:spPr>
          <a:xfrm>
            <a:off x="2786306" y="6175791"/>
            <a:ext cx="1644706" cy="582076"/>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CHILDREN</a:t>
            </a:r>
          </a:p>
        </p:txBody>
      </p:sp>
      <p:sp>
        <p:nvSpPr>
          <p:cNvPr id="17" name="Oval 16">
            <a:extLst>
              <a:ext uri="{FF2B5EF4-FFF2-40B4-BE49-F238E27FC236}">
                <a16:creationId xmlns:a16="http://schemas.microsoft.com/office/drawing/2014/main" id="{69237371-8ACC-4D6F-A17B-C8445FC1F249}"/>
              </a:ext>
            </a:extLst>
          </p:cNvPr>
          <p:cNvSpPr/>
          <p:nvPr/>
        </p:nvSpPr>
        <p:spPr>
          <a:xfrm>
            <a:off x="2184256" y="4294398"/>
            <a:ext cx="1644706" cy="55245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ELDERLY</a:t>
            </a:r>
          </a:p>
        </p:txBody>
      </p:sp>
      <p:sp>
        <p:nvSpPr>
          <p:cNvPr id="18" name="Oval 17">
            <a:extLst>
              <a:ext uri="{FF2B5EF4-FFF2-40B4-BE49-F238E27FC236}">
                <a16:creationId xmlns:a16="http://schemas.microsoft.com/office/drawing/2014/main" id="{FBAB890B-53A3-4A65-A846-3146821C498C}"/>
              </a:ext>
            </a:extLst>
          </p:cNvPr>
          <p:cNvSpPr/>
          <p:nvPr/>
        </p:nvSpPr>
        <p:spPr>
          <a:xfrm>
            <a:off x="6783046" y="5186362"/>
            <a:ext cx="1644706" cy="55245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BIPOC</a:t>
            </a:r>
          </a:p>
        </p:txBody>
      </p:sp>
      <p:pic>
        <p:nvPicPr>
          <p:cNvPr id="10" name="Picture 9">
            <a:extLst>
              <a:ext uri="{FF2B5EF4-FFF2-40B4-BE49-F238E27FC236}">
                <a16:creationId xmlns:a16="http://schemas.microsoft.com/office/drawing/2014/main" id="{40E86E38-0677-43F7-AA5D-60816CDE0182}"/>
              </a:ext>
            </a:extLst>
          </p:cNvPr>
          <p:cNvPicPr>
            <a:picLocks noChangeAspect="1"/>
          </p:cNvPicPr>
          <p:nvPr/>
        </p:nvPicPr>
        <p:blipFill>
          <a:blip r:embed="rId7"/>
          <a:stretch>
            <a:fillRect/>
          </a:stretch>
        </p:blipFill>
        <p:spPr>
          <a:xfrm>
            <a:off x="7736573" y="1835955"/>
            <a:ext cx="3426729" cy="1959661"/>
          </a:xfrm>
          <a:prstGeom prst="rect">
            <a:avLst/>
          </a:prstGeom>
          <a:ln>
            <a:solidFill>
              <a:schemeClr val="tx1"/>
            </a:solidFill>
          </a:ln>
          <a:effectLst>
            <a:outerShdw blurRad="50800" dist="38100" dir="2700000" algn="tl" rotWithShape="0">
              <a:prstClr val="black">
                <a:alpha val="40000"/>
              </a:prstClr>
            </a:outerShdw>
          </a:effectLst>
        </p:spPr>
      </p:pic>
      <p:sp>
        <p:nvSpPr>
          <p:cNvPr id="20" name="Oval 19">
            <a:extLst>
              <a:ext uri="{FF2B5EF4-FFF2-40B4-BE49-F238E27FC236}">
                <a16:creationId xmlns:a16="http://schemas.microsoft.com/office/drawing/2014/main" id="{611858F1-3D18-43DC-8ED9-6E65268C789C}"/>
              </a:ext>
            </a:extLst>
          </p:cNvPr>
          <p:cNvSpPr/>
          <p:nvPr/>
        </p:nvSpPr>
        <p:spPr>
          <a:xfrm>
            <a:off x="9486901" y="1429793"/>
            <a:ext cx="2025924" cy="725683"/>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UNDERLYING DISEASE</a:t>
            </a:r>
          </a:p>
        </p:txBody>
      </p:sp>
      <p:pic>
        <p:nvPicPr>
          <p:cNvPr id="11" name="Picture 10">
            <a:extLst>
              <a:ext uri="{FF2B5EF4-FFF2-40B4-BE49-F238E27FC236}">
                <a16:creationId xmlns:a16="http://schemas.microsoft.com/office/drawing/2014/main" id="{E17CE6B1-2C4B-4654-9DDF-B8508B9BE667}"/>
              </a:ext>
            </a:extLst>
          </p:cNvPr>
          <p:cNvPicPr>
            <a:picLocks noChangeAspect="1"/>
          </p:cNvPicPr>
          <p:nvPr/>
        </p:nvPicPr>
        <p:blipFill>
          <a:blip r:embed="rId8"/>
          <a:stretch>
            <a:fillRect/>
          </a:stretch>
        </p:blipFill>
        <p:spPr>
          <a:xfrm>
            <a:off x="3629329" y="1835955"/>
            <a:ext cx="3844895" cy="1760800"/>
          </a:xfrm>
          <a:prstGeom prst="rect">
            <a:avLst/>
          </a:prstGeom>
          <a:ln>
            <a:solidFill>
              <a:schemeClr val="tx1"/>
            </a:solidFill>
          </a:ln>
          <a:effectLst>
            <a:outerShdw blurRad="50800" dist="38100" dir="2700000" algn="tl" rotWithShape="0">
              <a:prstClr val="black">
                <a:alpha val="40000"/>
              </a:prstClr>
            </a:outerShdw>
          </a:effectLst>
        </p:spPr>
      </p:pic>
      <p:sp>
        <p:nvSpPr>
          <p:cNvPr id="22" name="Oval 21">
            <a:extLst>
              <a:ext uri="{FF2B5EF4-FFF2-40B4-BE49-F238E27FC236}">
                <a16:creationId xmlns:a16="http://schemas.microsoft.com/office/drawing/2014/main" id="{0724FC82-AD63-4A65-987C-D0F37F7D6A97}"/>
              </a:ext>
            </a:extLst>
          </p:cNvPr>
          <p:cNvSpPr/>
          <p:nvPr/>
        </p:nvSpPr>
        <p:spPr>
          <a:xfrm>
            <a:off x="3859424" y="3192542"/>
            <a:ext cx="1769466" cy="675291"/>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OUTDOOR WORKERS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46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74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302" y="264765"/>
            <a:ext cx="10515600" cy="1106836"/>
          </a:xfrm>
        </p:spPr>
        <p:txBody>
          <a:bodyPr>
            <a:normAutofit/>
          </a:bodyPr>
          <a:lstStyle/>
          <a:p>
            <a:r>
              <a:rPr lang="en-US" sz="4000" dirty="0">
                <a:latin typeface="+mn-lt"/>
              </a:rPr>
              <a:t>Income and carbon footprint (U.S.)</a:t>
            </a:r>
          </a:p>
        </p:txBody>
      </p:sp>
      <p:pic>
        <p:nvPicPr>
          <p:cNvPr id="3074" name="Picture 2" descr="https://ars.els-cdn.com/content/image/1-s2.0-S0160412019315752-gr3_lr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98098" y="1228850"/>
            <a:ext cx="6736932" cy="477945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ars.els-cdn.com/content/image/1-s2.0-S0160412019315752-gr3_lrg.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425993" y="6155473"/>
            <a:ext cx="7281143" cy="36576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10041072" y="5984410"/>
            <a:ext cx="2150928" cy="707886"/>
          </a:xfrm>
          <a:prstGeom prst="rect">
            <a:avLst/>
          </a:prstGeom>
        </p:spPr>
        <p:txBody>
          <a:bodyPr wrap="square">
            <a:spAutoFit/>
          </a:bodyPr>
          <a:lstStyle/>
          <a:p>
            <a:r>
              <a:rPr lang="en-US" sz="1000" dirty="0"/>
              <a:t>Song K et al. Scale, distribution and variations of global greenhouse gas emissions driven by U.S. households. </a:t>
            </a:r>
            <a:r>
              <a:rPr lang="en-US" sz="1000" i="1" dirty="0"/>
              <a:t>Environ Intl</a:t>
            </a:r>
            <a:r>
              <a:rPr lang="en-US" sz="1000" dirty="0"/>
              <a:t>. 2019;133:105137.</a:t>
            </a:r>
          </a:p>
        </p:txBody>
      </p:sp>
    </p:spTree>
    <p:extLst>
      <p:ext uri="{BB962C8B-B14F-4D97-AF65-F5344CB8AC3E}">
        <p14:creationId xmlns:p14="http://schemas.microsoft.com/office/powerpoint/2010/main" val="3673661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9617" y="968219"/>
            <a:ext cx="4352766" cy="5584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8051" name="Title 1"/>
          <p:cNvSpPr>
            <a:spLocks noGrp="1"/>
          </p:cNvSpPr>
          <p:nvPr>
            <p:ph type="title"/>
          </p:nvPr>
        </p:nvSpPr>
        <p:spPr>
          <a:xfrm>
            <a:off x="2159133" y="174910"/>
            <a:ext cx="7558228" cy="690336"/>
          </a:xfrm>
        </p:spPr>
        <p:txBody>
          <a:bodyPr>
            <a:noAutofit/>
          </a:bodyPr>
          <a:lstStyle/>
          <a:p>
            <a:pPr algn="ctr"/>
            <a:r>
              <a:rPr lang="en-US" altLang="en-US" sz="3990" dirty="0">
                <a:latin typeface="+mn-lt"/>
              </a:rPr>
              <a:t>I know how you must feel now.</a:t>
            </a:r>
          </a:p>
        </p:txBody>
      </p:sp>
    </p:spTree>
    <p:extLst>
      <p:ext uri="{BB962C8B-B14F-4D97-AF65-F5344CB8AC3E}">
        <p14:creationId xmlns:p14="http://schemas.microsoft.com/office/powerpoint/2010/main" val="49169487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67484F-6D75-489C-A275-695E75563A00}"/>
              </a:ext>
            </a:extLst>
          </p:cNvPr>
          <p:cNvSpPr txBox="1"/>
          <p:nvPr/>
        </p:nvSpPr>
        <p:spPr>
          <a:xfrm>
            <a:off x="771525" y="4743450"/>
            <a:ext cx="2238375" cy="646331"/>
          </a:xfrm>
          <a:prstGeom prst="rect">
            <a:avLst/>
          </a:prstGeom>
          <a:solidFill>
            <a:schemeClr val="accent6">
              <a:lumMod val="75000"/>
            </a:schemeClr>
          </a:solidFill>
        </p:spPr>
        <p:txBody>
          <a:bodyPr wrap="square" rtlCol="0">
            <a:spAutoFit/>
          </a:bodyPr>
          <a:lstStyle/>
          <a:p>
            <a:r>
              <a:rPr lang="en-US" sz="3600" dirty="0">
                <a:solidFill>
                  <a:schemeClr val="bg1"/>
                </a:solidFill>
              </a:rPr>
              <a:t>Mitigation</a:t>
            </a:r>
          </a:p>
        </p:txBody>
      </p:sp>
      <p:sp>
        <p:nvSpPr>
          <p:cNvPr id="3" name="TextBox 2">
            <a:extLst>
              <a:ext uri="{FF2B5EF4-FFF2-40B4-BE49-F238E27FC236}">
                <a16:creationId xmlns:a16="http://schemas.microsoft.com/office/drawing/2014/main" id="{C2060DE1-1D31-47BF-AE9D-521C7CFA3538}"/>
              </a:ext>
            </a:extLst>
          </p:cNvPr>
          <p:cNvSpPr txBox="1"/>
          <p:nvPr/>
        </p:nvSpPr>
        <p:spPr>
          <a:xfrm>
            <a:off x="771525" y="1971675"/>
            <a:ext cx="2305050" cy="646331"/>
          </a:xfrm>
          <a:prstGeom prst="rect">
            <a:avLst/>
          </a:prstGeom>
          <a:solidFill>
            <a:schemeClr val="accent6">
              <a:lumMod val="75000"/>
            </a:schemeClr>
          </a:solidFill>
        </p:spPr>
        <p:txBody>
          <a:bodyPr wrap="square" rtlCol="0">
            <a:spAutoFit/>
          </a:bodyPr>
          <a:lstStyle/>
          <a:p>
            <a:r>
              <a:rPr lang="en-US" sz="3600" dirty="0">
                <a:solidFill>
                  <a:schemeClr val="bg1"/>
                </a:solidFill>
              </a:rPr>
              <a:t>Adaptation</a:t>
            </a:r>
          </a:p>
        </p:txBody>
      </p:sp>
      <p:sp>
        <p:nvSpPr>
          <p:cNvPr id="4" name="TextBox 3">
            <a:extLst>
              <a:ext uri="{FF2B5EF4-FFF2-40B4-BE49-F238E27FC236}">
                <a16:creationId xmlns:a16="http://schemas.microsoft.com/office/drawing/2014/main" id="{CBD7DD02-D12C-45B3-A9A5-3270C5B3AD88}"/>
              </a:ext>
            </a:extLst>
          </p:cNvPr>
          <p:cNvSpPr txBox="1"/>
          <p:nvPr/>
        </p:nvSpPr>
        <p:spPr>
          <a:xfrm>
            <a:off x="3843337" y="1679287"/>
            <a:ext cx="3590925" cy="1231106"/>
          </a:xfrm>
          <a:prstGeom prst="rect">
            <a:avLst/>
          </a:prstGeom>
          <a:solidFill>
            <a:schemeClr val="accent1">
              <a:lumMod val="75000"/>
            </a:schemeClr>
          </a:solidFill>
        </p:spPr>
        <p:txBody>
          <a:bodyPr wrap="square" rtlCol="0">
            <a:spAutoFit/>
          </a:bodyPr>
          <a:lstStyle/>
          <a:p>
            <a:pPr algn="ctr"/>
            <a:r>
              <a:rPr lang="en-US" sz="2600" dirty="0">
                <a:solidFill>
                  <a:schemeClr val="bg1"/>
                </a:solidFill>
              </a:rPr>
              <a:t>Coping with the effects of climate change </a:t>
            </a:r>
            <a:r>
              <a:rPr lang="en-US" sz="2200" dirty="0">
                <a:solidFill>
                  <a:schemeClr val="bg1"/>
                </a:solidFill>
              </a:rPr>
              <a:t>(“managing the unavoidable”)</a:t>
            </a:r>
          </a:p>
        </p:txBody>
      </p:sp>
      <p:sp>
        <p:nvSpPr>
          <p:cNvPr id="5" name="TextBox 4">
            <a:extLst>
              <a:ext uri="{FF2B5EF4-FFF2-40B4-BE49-F238E27FC236}">
                <a16:creationId xmlns:a16="http://schemas.microsoft.com/office/drawing/2014/main" id="{79E5443C-7762-4B9C-9827-F03EC2E403B9}"/>
              </a:ext>
            </a:extLst>
          </p:cNvPr>
          <p:cNvSpPr txBox="1"/>
          <p:nvPr/>
        </p:nvSpPr>
        <p:spPr>
          <a:xfrm>
            <a:off x="3771900" y="4620337"/>
            <a:ext cx="3733800" cy="830997"/>
          </a:xfrm>
          <a:prstGeom prst="rect">
            <a:avLst/>
          </a:prstGeom>
          <a:solidFill>
            <a:schemeClr val="accent1">
              <a:lumMod val="75000"/>
            </a:schemeClr>
          </a:solidFill>
        </p:spPr>
        <p:txBody>
          <a:bodyPr wrap="square" rtlCol="0">
            <a:spAutoFit/>
          </a:bodyPr>
          <a:lstStyle/>
          <a:p>
            <a:pPr algn="ctr"/>
            <a:r>
              <a:rPr lang="en-US" sz="2600" dirty="0">
                <a:solidFill>
                  <a:schemeClr val="bg1"/>
                </a:solidFill>
              </a:rPr>
              <a:t>Lowering GHG levels</a:t>
            </a:r>
          </a:p>
          <a:p>
            <a:pPr algn="ctr"/>
            <a:r>
              <a:rPr lang="en-US" sz="2200" dirty="0">
                <a:solidFill>
                  <a:schemeClr val="bg1"/>
                </a:solidFill>
              </a:rPr>
              <a:t>(“avoiding the unmanageable”)</a:t>
            </a:r>
          </a:p>
        </p:txBody>
      </p:sp>
      <p:sp>
        <p:nvSpPr>
          <p:cNvPr id="6" name="TextBox 5">
            <a:extLst>
              <a:ext uri="{FF2B5EF4-FFF2-40B4-BE49-F238E27FC236}">
                <a16:creationId xmlns:a16="http://schemas.microsoft.com/office/drawing/2014/main" id="{DF9BB3A8-4816-480E-81FD-6BC08463A6DC}"/>
              </a:ext>
            </a:extLst>
          </p:cNvPr>
          <p:cNvSpPr txBox="1"/>
          <p:nvPr/>
        </p:nvSpPr>
        <p:spPr>
          <a:xfrm>
            <a:off x="8086725" y="1817786"/>
            <a:ext cx="2914650" cy="892552"/>
          </a:xfrm>
          <a:prstGeom prst="rect">
            <a:avLst/>
          </a:prstGeom>
          <a:solidFill>
            <a:srgbClr val="CC66FF"/>
          </a:solidFill>
        </p:spPr>
        <p:txBody>
          <a:bodyPr wrap="square" rtlCol="0">
            <a:spAutoFit/>
          </a:bodyPr>
          <a:lstStyle/>
          <a:p>
            <a:pPr algn="ctr"/>
            <a:r>
              <a:rPr lang="en-US" sz="2600" dirty="0">
                <a:solidFill>
                  <a:schemeClr val="bg1"/>
                </a:solidFill>
              </a:rPr>
              <a:t>Public health preparedness</a:t>
            </a:r>
          </a:p>
        </p:txBody>
      </p:sp>
      <p:sp>
        <p:nvSpPr>
          <p:cNvPr id="7" name="TextBox 6">
            <a:extLst>
              <a:ext uri="{FF2B5EF4-FFF2-40B4-BE49-F238E27FC236}">
                <a16:creationId xmlns:a16="http://schemas.microsoft.com/office/drawing/2014/main" id="{71AE3F07-57A2-4323-A58C-20E1FADAD0BC}"/>
              </a:ext>
            </a:extLst>
          </p:cNvPr>
          <p:cNvSpPr txBox="1"/>
          <p:nvPr/>
        </p:nvSpPr>
        <p:spPr>
          <a:xfrm>
            <a:off x="8153400" y="4789615"/>
            <a:ext cx="2847975" cy="492443"/>
          </a:xfrm>
          <a:prstGeom prst="rect">
            <a:avLst/>
          </a:prstGeom>
          <a:solidFill>
            <a:srgbClr val="CC66FF"/>
          </a:solidFill>
        </p:spPr>
        <p:txBody>
          <a:bodyPr wrap="square" rtlCol="0">
            <a:spAutoFit/>
          </a:bodyPr>
          <a:lstStyle/>
          <a:p>
            <a:pPr algn="ctr"/>
            <a:r>
              <a:rPr lang="en-US" sz="2600" dirty="0">
                <a:solidFill>
                  <a:schemeClr val="bg1"/>
                </a:solidFill>
              </a:rPr>
              <a:t>Primary prevention</a:t>
            </a:r>
          </a:p>
        </p:txBody>
      </p:sp>
      <p:sp>
        <p:nvSpPr>
          <p:cNvPr id="8" name="Title 7">
            <a:extLst>
              <a:ext uri="{FF2B5EF4-FFF2-40B4-BE49-F238E27FC236}">
                <a16:creationId xmlns:a16="http://schemas.microsoft.com/office/drawing/2014/main" id="{4502A7C8-1318-4E99-9BFF-8075CECB6873}"/>
              </a:ext>
            </a:extLst>
          </p:cNvPr>
          <p:cNvSpPr>
            <a:spLocks noGrp="1"/>
          </p:cNvSpPr>
          <p:nvPr>
            <p:ph type="title"/>
          </p:nvPr>
        </p:nvSpPr>
        <p:spPr>
          <a:xfrm>
            <a:off x="657225" y="401005"/>
            <a:ext cx="10515600" cy="730250"/>
          </a:xfrm>
        </p:spPr>
        <p:txBody>
          <a:bodyPr/>
          <a:lstStyle/>
          <a:p>
            <a:r>
              <a:rPr lang="en-US" dirty="0"/>
              <a:t>Tackling climate change</a:t>
            </a:r>
          </a:p>
        </p:txBody>
      </p:sp>
    </p:spTree>
    <p:extLst>
      <p:ext uri="{BB962C8B-B14F-4D97-AF65-F5344CB8AC3E}">
        <p14:creationId xmlns:p14="http://schemas.microsoft.com/office/powerpoint/2010/main" val="241483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E75804F0-306D-4EC2-955B-D1BC1C35C7D7}"/>
              </a:ext>
            </a:extLst>
          </p:cNvPr>
          <p:cNvSpPr>
            <a:spLocks noGrp="1" noChangeArrowheads="1"/>
          </p:cNvSpPr>
          <p:nvPr>
            <p:ph type="title"/>
          </p:nvPr>
        </p:nvSpPr>
        <p:spPr>
          <a:xfrm>
            <a:off x="1085850" y="400050"/>
            <a:ext cx="8229600" cy="838200"/>
          </a:xfrm>
        </p:spPr>
        <p:txBody>
          <a:bodyPr rtlCol="0">
            <a:normAutofit/>
          </a:bodyPr>
          <a:lstStyle/>
          <a:p>
            <a:pPr eaLnBrk="1" fontAlgn="auto" hangingPunct="1">
              <a:spcAft>
                <a:spcPts val="0"/>
              </a:spcAft>
              <a:defRPr/>
            </a:pPr>
            <a:r>
              <a:rPr lang="en-US" altLang="en-US" sz="4000" dirty="0"/>
              <a:t>Adaptation: Heat wave preparedness</a:t>
            </a:r>
          </a:p>
        </p:txBody>
      </p:sp>
      <p:pic>
        <p:nvPicPr>
          <p:cNvPr id="117763" name="Picture 7">
            <a:extLst>
              <a:ext uri="{FF2B5EF4-FFF2-40B4-BE49-F238E27FC236}">
                <a16:creationId xmlns:a16="http://schemas.microsoft.com/office/drawing/2014/main" id="{CA1B0BFE-1AA9-4DAC-8655-5F6DAE9B64B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0000" t="22034" r="12755" b="3391"/>
          <a:stretch>
            <a:fillRect/>
          </a:stretch>
        </p:blipFill>
        <p:spPr>
          <a:xfrm>
            <a:off x="3924300" y="3886200"/>
            <a:ext cx="2895600" cy="2667000"/>
          </a:xfrm>
          <a:noFill/>
          <a:ln>
            <a:solidFill>
              <a:srgbClr val="000000"/>
            </a:solidFill>
            <a:miter lim="800000"/>
            <a:headEnd/>
            <a:tailEnd/>
          </a:ln>
        </p:spPr>
      </p:pic>
      <p:pic>
        <p:nvPicPr>
          <p:cNvPr id="117764" name="Picture 4">
            <a:extLst>
              <a:ext uri="{FF2B5EF4-FFF2-40B4-BE49-F238E27FC236}">
                <a16:creationId xmlns:a16="http://schemas.microsoft.com/office/drawing/2014/main" id="{8D4521D5-EA1D-4A4C-985E-717D38216BA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50000" t="21875" r="10547" b="6250"/>
          <a:stretch>
            <a:fillRect/>
          </a:stretch>
        </p:blipFill>
        <p:spPr bwMode="auto">
          <a:xfrm>
            <a:off x="3810000" y="1447800"/>
            <a:ext cx="3122613" cy="2133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7765" name="Picture 5" descr="ExcessHeatGuideCover450px">
            <a:extLst>
              <a:ext uri="{FF2B5EF4-FFF2-40B4-BE49-F238E27FC236}">
                <a16:creationId xmlns:a16="http://schemas.microsoft.com/office/drawing/2014/main" id="{FEDD5BF6-D8C2-491E-A6CB-63D974B494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1447800"/>
            <a:ext cx="3300413" cy="4267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7766" name="Picture 7">
            <a:extLst>
              <a:ext uri="{FF2B5EF4-FFF2-40B4-BE49-F238E27FC236}">
                <a16:creationId xmlns:a16="http://schemas.microsoft.com/office/drawing/2014/main" id="{005E4A0D-C691-48C0-A464-4649A17BAA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1447800"/>
            <a:ext cx="1735138" cy="39497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060372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E7DF5C0C-6EBF-4384-B1D7-569B22D6DC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303" b="1112"/>
          <a:stretch>
            <a:fillRect/>
          </a:stretch>
        </p:blipFill>
        <p:spPr>
          <a:xfrm>
            <a:off x="6162884" y="6626"/>
            <a:ext cx="5772150" cy="6781800"/>
          </a:xfrm>
          <a:noFill/>
          <a:extLst>
            <a:ext uri="{91240B29-F687-4F45-9708-019B960494DF}">
              <a14:hiddenLine xmlns:a14="http://schemas.microsoft.com/office/drawing/2010/main" w="3175">
                <a:solidFill>
                  <a:srgbClr val="000000"/>
                </a:solidFill>
                <a:miter lim="800000"/>
                <a:headEnd/>
                <a:tailEnd/>
              </a14:hiddenLine>
            </a:ext>
          </a:extLst>
        </p:spPr>
      </p:pic>
      <p:pic>
        <p:nvPicPr>
          <p:cNvPr id="3" name="Picture 2">
            <a:extLst>
              <a:ext uri="{FF2B5EF4-FFF2-40B4-BE49-F238E27FC236}">
                <a16:creationId xmlns:a16="http://schemas.microsoft.com/office/drawing/2014/main" id="{6C00E17D-7998-445E-B831-FBC920293B8A}"/>
              </a:ext>
            </a:extLst>
          </p:cNvPr>
          <p:cNvPicPr>
            <a:picLocks noChangeAspect="1"/>
          </p:cNvPicPr>
          <p:nvPr/>
        </p:nvPicPr>
        <p:blipFill>
          <a:blip r:embed="rId3"/>
          <a:stretch>
            <a:fillRect/>
          </a:stretch>
        </p:blipFill>
        <p:spPr>
          <a:xfrm>
            <a:off x="33130" y="1905000"/>
            <a:ext cx="5995988" cy="3287075"/>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5BBED6-A416-465B-9725-911B1A300301}"/>
              </a:ext>
            </a:extLst>
          </p:cNvPr>
          <p:cNvSpPr txBox="1"/>
          <p:nvPr/>
        </p:nvSpPr>
        <p:spPr>
          <a:xfrm>
            <a:off x="6962558" y="2034960"/>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HEART DISEASE</a:t>
            </a:r>
          </a:p>
        </p:txBody>
      </p:sp>
      <p:sp>
        <p:nvSpPr>
          <p:cNvPr id="11" name="TextBox 10">
            <a:extLst>
              <a:ext uri="{FF2B5EF4-FFF2-40B4-BE49-F238E27FC236}">
                <a16:creationId xmlns:a16="http://schemas.microsoft.com/office/drawing/2014/main" id="{4E374BBC-F2DC-4DFD-9D07-F5727A697647}"/>
              </a:ext>
            </a:extLst>
          </p:cNvPr>
          <p:cNvSpPr txBox="1"/>
          <p:nvPr/>
        </p:nvSpPr>
        <p:spPr>
          <a:xfrm>
            <a:off x="6962558" y="3701812"/>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BETTER MENTAL HEALTH</a:t>
            </a:r>
          </a:p>
        </p:txBody>
      </p:sp>
      <p:sp>
        <p:nvSpPr>
          <p:cNvPr id="12" name="TextBox 11">
            <a:extLst>
              <a:ext uri="{FF2B5EF4-FFF2-40B4-BE49-F238E27FC236}">
                <a16:creationId xmlns:a16="http://schemas.microsoft.com/office/drawing/2014/main" id="{13885D20-2290-45AB-AFFF-E28CAB22CDC9}"/>
              </a:ext>
            </a:extLst>
          </p:cNvPr>
          <p:cNvSpPr txBox="1"/>
          <p:nvPr/>
        </p:nvSpPr>
        <p:spPr>
          <a:xfrm>
            <a:off x="6962558" y="259057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LUNG DISEASE</a:t>
            </a:r>
          </a:p>
        </p:txBody>
      </p:sp>
      <p:sp>
        <p:nvSpPr>
          <p:cNvPr id="13" name="TextBox 12">
            <a:extLst>
              <a:ext uri="{FF2B5EF4-FFF2-40B4-BE49-F238E27FC236}">
                <a16:creationId xmlns:a16="http://schemas.microsoft.com/office/drawing/2014/main" id="{1FE49C6C-0D28-49BC-B535-04721374F1BF}"/>
              </a:ext>
            </a:extLst>
          </p:cNvPr>
          <p:cNvSpPr txBox="1"/>
          <p:nvPr/>
        </p:nvSpPr>
        <p:spPr>
          <a:xfrm>
            <a:off x="6962558" y="3146195"/>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CANCER</a:t>
            </a:r>
          </a:p>
        </p:txBody>
      </p:sp>
      <p:sp>
        <p:nvSpPr>
          <p:cNvPr id="15" name="TextBox 14">
            <a:extLst>
              <a:ext uri="{FF2B5EF4-FFF2-40B4-BE49-F238E27FC236}">
                <a16:creationId xmlns:a16="http://schemas.microsoft.com/office/drawing/2014/main" id="{EB1EC27C-1556-4865-96EC-830D1FA15DFC}"/>
              </a:ext>
            </a:extLst>
          </p:cNvPr>
          <p:cNvSpPr txBox="1"/>
          <p:nvPr/>
        </p:nvSpPr>
        <p:spPr>
          <a:xfrm>
            <a:off x="6505358" y="5368665"/>
            <a:ext cx="403690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HEALTHIER CHILD DEVELOPMENT</a:t>
            </a:r>
          </a:p>
        </p:txBody>
      </p:sp>
      <p:sp>
        <p:nvSpPr>
          <p:cNvPr id="16" name="TextBox 15">
            <a:extLst>
              <a:ext uri="{FF2B5EF4-FFF2-40B4-BE49-F238E27FC236}">
                <a16:creationId xmlns:a16="http://schemas.microsoft.com/office/drawing/2014/main" id="{7EEF8357-32C1-4635-AB30-4BA67255C40E}"/>
              </a:ext>
            </a:extLst>
          </p:cNvPr>
          <p:cNvSpPr txBox="1"/>
          <p:nvPr/>
        </p:nvSpPr>
        <p:spPr>
          <a:xfrm>
            <a:off x="6962558" y="481304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FEWER INJURIES</a:t>
            </a:r>
          </a:p>
        </p:txBody>
      </p:sp>
      <p:sp>
        <p:nvSpPr>
          <p:cNvPr id="17" name="TextBox 16">
            <a:extLst>
              <a:ext uri="{FF2B5EF4-FFF2-40B4-BE49-F238E27FC236}">
                <a16:creationId xmlns:a16="http://schemas.microsoft.com/office/drawing/2014/main" id="{A61D401C-0442-4DBB-B088-8A9ADCF1BAF3}"/>
              </a:ext>
            </a:extLst>
          </p:cNvPr>
          <p:cNvSpPr txBox="1"/>
          <p:nvPr/>
        </p:nvSpPr>
        <p:spPr>
          <a:xfrm>
            <a:off x="6795094" y="4257429"/>
            <a:ext cx="3343954"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INFECTIOUS DISEASE</a:t>
            </a:r>
          </a:p>
        </p:txBody>
      </p:sp>
      <p:pic>
        <p:nvPicPr>
          <p:cNvPr id="45" name="Picture 2" descr="Image result for clean energy">
            <a:extLst>
              <a:ext uri="{FF2B5EF4-FFF2-40B4-BE49-F238E27FC236}">
                <a16:creationId xmlns:a16="http://schemas.microsoft.com/office/drawing/2014/main" id="{B5BE5DE7-7E80-49FB-8A22-B77D813FDDB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4665" y="1626666"/>
            <a:ext cx="1371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46" name="Oval 45">
            <a:extLst>
              <a:ext uri="{FF2B5EF4-FFF2-40B4-BE49-F238E27FC236}">
                <a16:creationId xmlns:a16="http://schemas.microsoft.com/office/drawing/2014/main" id="{151B5625-FA38-4412-81BF-365BCB2D1432}"/>
              </a:ext>
            </a:extLst>
          </p:cNvPr>
          <p:cNvSpPr>
            <a:spLocks noChangeAspect="1"/>
          </p:cNvSpPr>
          <p:nvPr/>
        </p:nvSpPr>
        <p:spPr>
          <a:xfrm>
            <a:off x="3153267" y="3209711"/>
            <a:ext cx="1384095" cy="137160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Oval 46">
            <a:extLst>
              <a:ext uri="{FF2B5EF4-FFF2-40B4-BE49-F238E27FC236}">
                <a16:creationId xmlns:a16="http://schemas.microsoft.com/office/drawing/2014/main" id="{0B30D41F-F8C1-4F33-A1C9-8F04A5F99798}"/>
              </a:ext>
            </a:extLst>
          </p:cNvPr>
          <p:cNvSpPr>
            <a:spLocks noChangeAspect="1"/>
          </p:cNvSpPr>
          <p:nvPr/>
        </p:nvSpPr>
        <p:spPr>
          <a:xfrm>
            <a:off x="3165762" y="4776991"/>
            <a:ext cx="1371600" cy="1371600"/>
          </a:xfrm>
          <a:prstGeom prst="ellipse">
            <a:avLst/>
          </a:prstGeom>
          <a:blipFill>
            <a:blip r:embed="rId4"/>
            <a:stretch>
              <a:fillRect/>
            </a:stretch>
          </a:blip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E3B9B4FF-DE20-4BB8-BFA2-D69F25A206E1}"/>
              </a:ext>
            </a:extLst>
          </p:cNvPr>
          <p:cNvSpPr txBox="1"/>
          <p:nvPr/>
        </p:nvSpPr>
        <p:spPr>
          <a:xfrm>
            <a:off x="1694469" y="2020078"/>
            <a:ext cx="1043317" cy="584775"/>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CLEAN ENERGY</a:t>
            </a:r>
          </a:p>
        </p:txBody>
      </p:sp>
      <p:sp>
        <p:nvSpPr>
          <p:cNvPr id="49" name="TextBox 48">
            <a:extLst>
              <a:ext uri="{FF2B5EF4-FFF2-40B4-BE49-F238E27FC236}">
                <a16:creationId xmlns:a16="http://schemas.microsoft.com/office/drawing/2014/main" id="{6F8961F4-C82E-4275-BEC5-8EEC7D83538C}"/>
              </a:ext>
            </a:extLst>
          </p:cNvPr>
          <p:cNvSpPr txBox="1"/>
          <p:nvPr/>
        </p:nvSpPr>
        <p:spPr>
          <a:xfrm>
            <a:off x="1350229" y="5047292"/>
            <a:ext cx="1731801"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HEALTHY, SUSTAINABLE DIETS</a:t>
            </a:r>
          </a:p>
        </p:txBody>
      </p:sp>
      <p:sp>
        <p:nvSpPr>
          <p:cNvPr id="50" name="TextBox 49">
            <a:extLst>
              <a:ext uri="{FF2B5EF4-FFF2-40B4-BE49-F238E27FC236}">
                <a16:creationId xmlns:a16="http://schemas.microsoft.com/office/drawing/2014/main" id="{A8A91328-C71E-4B62-BE03-42AA925A35BF}"/>
              </a:ext>
            </a:extLst>
          </p:cNvPr>
          <p:cNvSpPr txBox="1"/>
          <p:nvPr/>
        </p:nvSpPr>
        <p:spPr>
          <a:xfrm>
            <a:off x="1549192" y="3410574"/>
            <a:ext cx="1333869"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WELL-DESIGNED CITIES</a:t>
            </a:r>
          </a:p>
        </p:txBody>
      </p:sp>
      <p:sp>
        <p:nvSpPr>
          <p:cNvPr id="19" name="Title 1">
            <a:extLst>
              <a:ext uri="{FF2B5EF4-FFF2-40B4-BE49-F238E27FC236}">
                <a16:creationId xmlns:a16="http://schemas.microsoft.com/office/drawing/2014/main" id="{2A2F8FC8-61C8-4F20-8E5B-DF5C3D47CE9F}"/>
              </a:ext>
            </a:extLst>
          </p:cNvPr>
          <p:cNvSpPr>
            <a:spLocks noGrp="1"/>
          </p:cNvSpPr>
          <p:nvPr>
            <p:ph type="title"/>
          </p:nvPr>
        </p:nvSpPr>
        <p:spPr>
          <a:xfrm>
            <a:off x="1190627" y="491618"/>
            <a:ext cx="8646747" cy="659163"/>
          </a:xfrm>
        </p:spPr>
        <p:txBody>
          <a:bodyPr>
            <a:noAutofit/>
          </a:bodyPr>
          <a:lstStyle/>
          <a:p>
            <a:r>
              <a:rPr lang="en-GB" sz="4200" dirty="0">
                <a:latin typeface="+mn-lt"/>
                <a:cs typeface="Arial" panose="020B0604020202020204" pitchFamily="34" charset="0"/>
              </a:rPr>
              <a:t>Mitigation: Health benefits</a:t>
            </a:r>
          </a:p>
        </p:txBody>
      </p:sp>
    </p:spTree>
    <p:extLst>
      <p:ext uri="{BB962C8B-B14F-4D97-AF65-F5344CB8AC3E}">
        <p14:creationId xmlns:p14="http://schemas.microsoft.com/office/powerpoint/2010/main" val="236141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5BBED6-A416-465B-9725-911B1A300301}"/>
              </a:ext>
            </a:extLst>
          </p:cNvPr>
          <p:cNvSpPr txBox="1"/>
          <p:nvPr/>
        </p:nvSpPr>
        <p:spPr>
          <a:xfrm>
            <a:off x="6962558" y="2034960"/>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HEART DISEASE</a:t>
            </a:r>
          </a:p>
        </p:txBody>
      </p:sp>
      <p:sp>
        <p:nvSpPr>
          <p:cNvPr id="11" name="TextBox 10">
            <a:extLst>
              <a:ext uri="{FF2B5EF4-FFF2-40B4-BE49-F238E27FC236}">
                <a16:creationId xmlns:a16="http://schemas.microsoft.com/office/drawing/2014/main" id="{4E374BBC-F2DC-4DFD-9D07-F5727A697647}"/>
              </a:ext>
            </a:extLst>
          </p:cNvPr>
          <p:cNvSpPr txBox="1"/>
          <p:nvPr/>
        </p:nvSpPr>
        <p:spPr>
          <a:xfrm>
            <a:off x="6962558" y="3701812"/>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BETTER MENTAL HEALTH</a:t>
            </a:r>
          </a:p>
        </p:txBody>
      </p:sp>
      <p:sp>
        <p:nvSpPr>
          <p:cNvPr id="12" name="TextBox 11">
            <a:extLst>
              <a:ext uri="{FF2B5EF4-FFF2-40B4-BE49-F238E27FC236}">
                <a16:creationId xmlns:a16="http://schemas.microsoft.com/office/drawing/2014/main" id="{13885D20-2290-45AB-AFFF-E28CAB22CDC9}"/>
              </a:ext>
            </a:extLst>
          </p:cNvPr>
          <p:cNvSpPr txBox="1"/>
          <p:nvPr/>
        </p:nvSpPr>
        <p:spPr>
          <a:xfrm>
            <a:off x="6962558" y="259057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LUNG DISEASE</a:t>
            </a:r>
          </a:p>
        </p:txBody>
      </p:sp>
      <p:sp>
        <p:nvSpPr>
          <p:cNvPr id="13" name="TextBox 12">
            <a:extLst>
              <a:ext uri="{FF2B5EF4-FFF2-40B4-BE49-F238E27FC236}">
                <a16:creationId xmlns:a16="http://schemas.microsoft.com/office/drawing/2014/main" id="{1FE49C6C-0D28-49BC-B535-04721374F1BF}"/>
              </a:ext>
            </a:extLst>
          </p:cNvPr>
          <p:cNvSpPr txBox="1"/>
          <p:nvPr/>
        </p:nvSpPr>
        <p:spPr>
          <a:xfrm>
            <a:off x="6962558" y="3146195"/>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CANCER</a:t>
            </a:r>
          </a:p>
        </p:txBody>
      </p:sp>
      <p:sp>
        <p:nvSpPr>
          <p:cNvPr id="15" name="TextBox 14">
            <a:extLst>
              <a:ext uri="{FF2B5EF4-FFF2-40B4-BE49-F238E27FC236}">
                <a16:creationId xmlns:a16="http://schemas.microsoft.com/office/drawing/2014/main" id="{EB1EC27C-1556-4865-96EC-830D1FA15DFC}"/>
              </a:ext>
            </a:extLst>
          </p:cNvPr>
          <p:cNvSpPr txBox="1"/>
          <p:nvPr/>
        </p:nvSpPr>
        <p:spPr>
          <a:xfrm>
            <a:off x="6505358" y="5368665"/>
            <a:ext cx="403690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HEALTHIER CHILD DEVELOPMENT</a:t>
            </a:r>
          </a:p>
        </p:txBody>
      </p:sp>
      <p:sp>
        <p:nvSpPr>
          <p:cNvPr id="16" name="TextBox 15">
            <a:extLst>
              <a:ext uri="{FF2B5EF4-FFF2-40B4-BE49-F238E27FC236}">
                <a16:creationId xmlns:a16="http://schemas.microsoft.com/office/drawing/2014/main" id="{7EEF8357-32C1-4635-AB30-4BA67255C40E}"/>
              </a:ext>
            </a:extLst>
          </p:cNvPr>
          <p:cNvSpPr txBox="1"/>
          <p:nvPr/>
        </p:nvSpPr>
        <p:spPr>
          <a:xfrm>
            <a:off x="6962558" y="481304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FEWER INJURIES</a:t>
            </a:r>
          </a:p>
        </p:txBody>
      </p:sp>
      <p:sp>
        <p:nvSpPr>
          <p:cNvPr id="17" name="TextBox 16">
            <a:extLst>
              <a:ext uri="{FF2B5EF4-FFF2-40B4-BE49-F238E27FC236}">
                <a16:creationId xmlns:a16="http://schemas.microsoft.com/office/drawing/2014/main" id="{A61D401C-0442-4DBB-B088-8A9ADCF1BAF3}"/>
              </a:ext>
            </a:extLst>
          </p:cNvPr>
          <p:cNvSpPr txBox="1"/>
          <p:nvPr/>
        </p:nvSpPr>
        <p:spPr>
          <a:xfrm>
            <a:off x="6795094" y="4257429"/>
            <a:ext cx="3343954"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INFECTIOUS DISEASE</a:t>
            </a:r>
          </a:p>
        </p:txBody>
      </p:sp>
      <p:pic>
        <p:nvPicPr>
          <p:cNvPr id="45" name="Picture 2" descr="Image result for clean energy">
            <a:extLst>
              <a:ext uri="{FF2B5EF4-FFF2-40B4-BE49-F238E27FC236}">
                <a16:creationId xmlns:a16="http://schemas.microsoft.com/office/drawing/2014/main" id="{B5BE5DE7-7E80-49FB-8A22-B77D813FDDB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4665" y="1626666"/>
            <a:ext cx="1371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46" name="Oval 45">
            <a:extLst>
              <a:ext uri="{FF2B5EF4-FFF2-40B4-BE49-F238E27FC236}">
                <a16:creationId xmlns:a16="http://schemas.microsoft.com/office/drawing/2014/main" id="{151B5625-FA38-4412-81BF-365BCB2D1432}"/>
              </a:ext>
            </a:extLst>
          </p:cNvPr>
          <p:cNvSpPr>
            <a:spLocks noChangeAspect="1"/>
          </p:cNvSpPr>
          <p:nvPr/>
        </p:nvSpPr>
        <p:spPr>
          <a:xfrm>
            <a:off x="3153267" y="3209711"/>
            <a:ext cx="1384095" cy="137160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Oval 46">
            <a:extLst>
              <a:ext uri="{FF2B5EF4-FFF2-40B4-BE49-F238E27FC236}">
                <a16:creationId xmlns:a16="http://schemas.microsoft.com/office/drawing/2014/main" id="{0B30D41F-F8C1-4F33-A1C9-8F04A5F99798}"/>
              </a:ext>
            </a:extLst>
          </p:cNvPr>
          <p:cNvSpPr>
            <a:spLocks noChangeAspect="1"/>
          </p:cNvSpPr>
          <p:nvPr/>
        </p:nvSpPr>
        <p:spPr>
          <a:xfrm>
            <a:off x="3165762" y="4776991"/>
            <a:ext cx="1371600" cy="1371600"/>
          </a:xfrm>
          <a:prstGeom prst="ellipse">
            <a:avLst/>
          </a:prstGeom>
          <a:blipFill>
            <a:blip r:embed="rId4"/>
            <a:stretch>
              <a:fillRect/>
            </a:stretch>
          </a:blip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E3B9B4FF-DE20-4BB8-BFA2-D69F25A206E1}"/>
              </a:ext>
            </a:extLst>
          </p:cNvPr>
          <p:cNvSpPr txBox="1"/>
          <p:nvPr/>
        </p:nvSpPr>
        <p:spPr>
          <a:xfrm>
            <a:off x="1694469" y="2020078"/>
            <a:ext cx="1043317" cy="584775"/>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CLEAN ENERGY</a:t>
            </a:r>
          </a:p>
        </p:txBody>
      </p:sp>
      <p:sp>
        <p:nvSpPr>
          <p:cNvPr id="49" name="TextBox 48">
            <a:extLst>
              <a:ext uri="{FF2B5EF4-FFF2-40B4-BE49-F238E27FC236}">
                <a16:creationId xmlns:a16="http://schemas.microsoft.com/office/drawing/2014/main" id="{6F8961F4-C82E-4275-BEC5-8EEC7D83538C}"/>
              </a:ext>
            </a:extLst>
          </p:cNvPr>
          <p:cNvSpPr txBox="1"/>
          <p:nvPr/>
        </p:nvSpPr>
        <p:spPr>
          <a:xfrm>
            <a:off x="1350229" y="5047292"/>
            <a:ext cx="1731801"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HEALTHY, SUSTAINABLE DIETS</a:t>
            </a:r>
          </a:p>
        </p:txBody>
      </p:sp>
      <p:sp>
        <p:nvSpPr>
          <p:cNvPr id="50" name="TextBox 49">
            <a:extLst>
              <a:ext uri="{FF2B5EF4-FFF2-40B4-BE49-F238E27FC236}">
                <a16:creationId xmlns:a16="http://schemas.microsoft.com/office/drawing/2014/main" id="{A8A91328-C71E-4B62-BE03-42AA925A35BF}"/>
              </a:ext>
            </a:extLst>
          </p:cNvPr>
          <p:cNvSpPr txBox="1"/>
          <p:nvPr/>
        </p:nvSpPr>
        <p:spPr>
          <a:xfrm>
            <a:off x="1549192" y="3410574"/>
            <a:ext cx="1333869"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WELL-DESIGNED CITIES</a:t>
            </a:r>
          </a:p>
        </p:txBody>
      </p:sp>
      <p:sp>
        <p:nvSpPr>
          <p:cNvPr id="19" name="Title 1">
            <a:extLst>
              <a:ext uri="{FF2B5EF4-FFF2-40B4-BE49-F238E27FC236}">
                <a16:creationId xmlns:a16="http://schemas.microsoft.com/office/drawing/2014/main" id="{2A2F8FC8-61C8-4F20-8E5B-DF5C3D47CE9F}"/>
              </a:ext>
            </a:extLst>
          </p:cNvPr>
          <p:cNvSpPr>
            <a:spLocks noGrp="1"/>
          </p:cNvSpPr>
          <p:nvPr>
            <p:ph type="title"/>
          </p:nvPr>
        </p:nvSpPr>
        <p:spPr>
          <a:xfrm>
            <a:off x="1752602" y="657159"/>
            <a:ext cx="8646747" cy="659163"/>
          </a:xfrm>
        </p:spPr>
        <p:txBody>
          <a:bodyPr>
            <a:noAutofit/>
          </a:bodyPr>
          <a:lstStyle/>
          <a:p>
            <a:r>
              <a:rPr lang="en-GB" sz="4200" dirty="0">
                <a:latin typeface="+mn-lt"/>
                <a:cs typeface="Arial" panose="020B0604020202020204" pitchFamily="34" charset="0"/>
              </a:rPr>
              <a:t>Health benefits of climate mitigation</a:t>
            </a:r>
          </a:p>
        </p:txBody>
      </p:sp>
      <p:cxnSp>
        <p:nvCxnSpPr>
          <p:cNvPr id="18" name="Straight Arrow Connector 17">
            <a:extLst>
              <a:ext uri="{FF2B5EF4-FFF2-40B4-BE49-F238E27FC236}">
                <a16:creationId xmlns:a16="http://schemas.microsoft.com/office/drawing/2014/main" id="{E7C64B09-7437-458B-8162-56057E101BA1}"/>
              </a:ext>
            </a:extLst>
          </p:cNvPr>
          <p:cNvCxnSpPr>
            <a:cxnSpLocks/>
          </p:cNvCxnSpPr>
          <p:nvPr/>
        </p:nvCxnSpPr>
        <p:spPr>
          <a:xfrm flipV="1">
            <a:off x="4651616" y="2225457"/>
            <a:ext cx="2528493" cy="81512"/>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172AFB6-75E3-433A-88C7-00D6EB21718E}"/>
              </a:ext>
            </a:extLst>
          </p:cNvPr>
          <p:cNvCxnSpPr>
            <a:cxnSpLocks/>
          </p:cNvCxnSpPr>
          <p:nvPr/>
        </p:nvCxnSpPr>
        <p:spPr>
          <a:xfrm>
            <a:off x="4644742" y="2306966"/>
            <a:ext cx="2535367" cy="47455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54E87FC-CCD3-439C-8CED-76F93891C3DB}"/>
              </a:ext>
            </a:extLst>
          </p:cNvPr>
          <p:cNvCxnSpPr>
            <a:cxnSpLocks/>
          </p:cNvCxnSpPr>
          <p:nvPr/>
        </p:nvCxnSpPr>
        <p:spPr>
          <a:xfrm>
            <a:off x="4644742" y="2306968"/>
            <a:ext cx="2707093" cy="97568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1564AA-A1C5-447F-99F1-A7D440CBAA70}"/>
              </a:ext>
            </a:extLst>
          </p:cNvPr>
          <p:cNvCxnSpPr>
            <a:cxnSpLocks/>
          </p:cNvCxnSpPr>
          <p:nvPr/>
        </p:nvCxnSpPr>
        <p:spPr>
          <a:xfrm>
            <a:off x="4644742" y="2306968"/>
            <a:ext cx="2427987" cy="1449334"/>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0E030FC-33A8-42E8-BE92-E0CCE280165F}"/>
              </a:ext>
            </a:extLst>
          </p:cNvPr>
          <p:cNvCxnSpPr>
            <a:cxnSpLocks/>
          </p:cNvCxnSpPr>
          <p:nvPr/>
        </p:nvCxnSpPr>
        <p:spPr>
          <a:xfrm>
            <a:off x="4644745" y="2306969"/>
            <a:ext cx="2239336" cy="208646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85761D2-8B89-441D-A408-B9429C639E9D}"/>
              </a:ext>
            </a:extLst>
          </p:cNvPr>
          <p:cNvCxnSpPr>
            <a:cxnSpLocks/>
          </p:cNvCxnSpPr>
          <p:nvPr/>
        </p:nvCxnSpPr>
        <p:spPr>
          <a:xfrm>
            <a:off x="4644742" y="2306969"/>
            <a:ext cx="2042969" cy="306169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890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5BBED6-A416-465B-9725-911B1A300301}"/>
              </a:ext>
            </a:extLst>
          </p:cNvPr>
          <p:cNvSpPr txBox="1"/>
          <p:nvPr/>
        </p:nvSpPr>
        <p:spPr>
          <a:xfrm>
            <a:off x="6962558" y="2034960"/>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HEART DISEASE</a:t>
            </a:r>
          </a:p>
        </p:txBody>
      </p:sp>
      <p:sp>
        <p:nvSpPr>
          <p:cNvPr id="11" name="TextBox 10">
            <a:extLst>
              <a:ext uri="{FF2B5EF4-FFF2-40B4-BE49-F238E27FC236}">
                <a16:creationId xmlns:a16="http://schemas.microsoft.com/office/drawing/2014/main" id="{4E374BBC-F2DC-4DFD-9D07-F5727A697647}"/>
              </a:ext>
            </a:extLst>
          </p:cNvPr>
          <p:cNvSpPr txBox="1"/>
          <p:nvPr/>
        </p:nvSpPr>
        <p:spPr>
          <a:xfrm>
            <a:off x="6962558" y="3701812"/>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BETTER MENTAL HEALTH</a:t>
            </a:r>
          </a:p>
        </p:txBody>
      </p:sp>
      <p:sp>
        <p:nvSpPr>
          <p:cNvPr id="12" name="TextBox 11">
            <a:extLst>
              <a:ext uri="{FF2B5EF4-FFF2-40B4-BE49-F238E27FC236}">
                <a16:creationId xmlns:a16="http://schemas.microsoft.com/office/drawing/2014/main" id="{13885D20-2290-45AB-AFFF-E28CAB22CDC9}"/>
              </a:ext>
            </a:extLst>
          </p:cNvPr>
          <p:cNvSpPr txBox="1"/>
          <p:nvPr/>
        </p:nvSpPr>
        <p:spPr>
          <a:xfrm>
            <a:off x="6962558" y="259057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LUNG DISEASE</a:t>
            </a:r>
          </a:p>
        </p:txBody>
      </p:sp>
      <p:sp>
        <p:nvSpPr>
          <p:cNvPr id="13" name="TextBox 12">
            <a:extLst>
              <a:ext uri="{FF2B5EF4-FFF2-40B4-BE49-F238E27FC236}">
                <a16:creationId xmlns:a16="http://schemas.microsoft.com/office/drawing/2014/main" id="{1FE49C6C-0D28-49BC-B535-04721374F1BF}"/>
              </a:ext>
            </a:extLst>
          </p:cNvPr>
          <p:cNvSpPr txBox="1"/>
          <p:nvPr/>
        </p:nvSpPr>
        <p:spPr>
          <a:xfrm>
            <a:off x="6962558" y="3146195"/>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CANCER</a:t>
            </a:r>
          </a:p>
        </p:txBody>
      </p:sp>
      <p:sp>
        <p:nvSpPr>
          <p:cNvPr id="15" name="TextBox 14">
            <a:extLst>
              <a:ext uri="{FF2B5EF4-FFF2-40B4-BE49-F238E27FC236}">
                <a16:creationId xmlns:a16="http://schemas.microsoft.com/office/drawing/2014/main" id="{EB1EC27C-1556-4865-96EC-830D1FA15DFC}"/>
              </a:ext>
            </a:extLst>
          </p:cNvPr>
          <p:cNvSpPr txBox="1"/>
          <p:nvPr/>
        </p:nvSpPr>
        <p:spPr>
          <a:xfrm>
            <a:off x="6505358" y="5368665"/>
            <a:ext cx="403690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HEALTHIER CHILD DEVELOPMENT</a:t>
            </a:r>
          </a:p>
        </p:txBody>
      </p:sp>
      <p:sp>
        <p:nvSpPr>
          <p:cNvPr id="16" name="TextBox 15">
            <a:extLst>
              <a:ext uri="{FF2B5EF4-FFF2-40B4-BE49-F238E27FC236}">
                <a16:creationId xmlns:a16="http://schemas.microsoft.com/office/drawing/2014/main" id="{7EEF8357-32C1-4635-AB30-4BA67255C40E}"/>
              </a:ext>
            </a:extLst>
          </p:cNvPr>
          <p:cNvSpPr txBox="1"/>
          <p:nvPr/>
        </p:nvSpPr>
        <p:spPr>
          <a:xfrm>
            <a:off x="6962558" y="481304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FEWER INJURIES</a:t>
            </a:r>
          </a:p>
        </p:txBody>
      </p:sp>
      <p:sp>
        <p:nvSpPr>
          <p:cNvPr id="17" name="TextBox 16">
            <a:extLst>
              <a:ext uri="{FF2B5EF4-FFF2-40B4-BE49-F238E27FC236}">
                <a16:creationId xmlns:a16="http://schemas.microsoft.com/office/drawing/2014/main" id="{A61D401C-0442-4DBB-B088-8A9ADCF1BAF3}"/>
              </a:ext>
            </a:extLst>
          </p:cNvPr>
          <p:cNvSpPr txBox="1"/>
          <p:nvPr/>
        </p:nvSpPr>
        <p:spPr>
          <a:xfrm>
            <a:off x="6795094" y="4257429"/>
            <a:ext cx="3343954"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INFECTIOUS DISEASE</a:t>
            </a:r>
          </a:p>
        </p:txBody>
      </p:sp>
      <p:pic>
        <p:nvPicPr>
          <p:cNvPr id="45" name="Picture 2" descr="Image result for clean energy">
            <a:extLst>
              <a:ext uri="{FF2B5EF4-FFF2-40B4-BE49-F238E27FC236}">
                <a16:creationId xmlns:a16="http://schemas.microsoft.com/office/drawing/2014/main" id="{B5BE5DE7-7E80-49FB-8A22-B77D813FDDB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4665" y="1626666"/>
            <a:ext cx="1371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46" name="Oval 45">
            <a:extLst>
              <a:ext uri="{FF2B5EF4-FFF2-40B4-BE49-F238E27FC236}">
                <a16:creationId xmlns:a16="http://schemas.microsoft.com/office/drawing/2014/main" id="{151B5625-FA38-4412-81BF-365BCB2D1432}"/>
              </a:ext>
            </a:extLst>
          </p:cNvPr>
          <p:cNvSpPr>
            <a:spLocks noChangeAspect="1"/>
          </p:cNvSpPr>
          <p:nvPr/>
        </p:nvSpPr>
        <p:spPr>
          <a:xfrm>
            <a:off x="3153267" y="3209711"/>
            <a:ext cx="1384095" cy="137160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Oval 46">
            <a:extLst>
              <a:ext uri="{FF2B5EF4-FFF2-40B4-BE49-F238E27FC236}">
                <a16:creationId xmlns:a16="http://schemas.microsoft.com/office/drawing/2014/main" id="{0B30D41F-F8C1-4F33-A1C9-8F04A5F99798}"/>
              </a:ext>
            </a:extLst>
          </p:cNvPr>
          <p:cNvSpPr>
            <a:spLocks noChangeAspect="1"/>
          </p:cNvSpPr>
          <p:nvPr/>
        </p:nvSpPr>
        <p:spPr>
          <a:xfrm>
            <a:off x="3165762" y="4776991"/>
            <a:ext cx="1371600" cy="1371600"/>
          </a:xfrm>
          <a:prstGeom prst="ellipse">
            <a:avLst/>
          </a:prstGeom>
          <a:blipFill>
            <a:blip r:embed="rId4"/>
            <a:stretch>
              <a:fillRect/>
            </a:stretch>
          </a:blip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E3B9B4FF-DE20-4BB8-BFA2-D69F25A206E1}"/>
              </a:ext>
            </a:extLst>
          </p:cNvPr>
          <p:cNvSpPr txBox="1"/>
          <p:nvPr/>
        </p:nvSpPr>
        <p:spPr>
          <a:xfrm>
            <a:off x="1694469" y="2020078"/>
            <a:ext cx="1043317" cy="584775"/>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CLEAN ENERGY</a:t>
            </a:r>
          </a:p>
        </p:txBody>
      </p:sp>
      <p:sp>
        <p:nvSpPr>
          <p:cNvPr id="49" name="TextBox 48">
            <a:extLst>
              <a:ext uri="{FF2B5EF4-FFF2-40B4-BE49-F238E27FC236}">
                <a16:creationId xmlns:a16="http://schemas.microsoft.com/office/drawing/2014/main" id="{6F8961F4-C82E-4275-BEC5-8EEC7D83538C}"/>
              </a:ext>
            </a:extLst>
          </p:cNvPr>
          <p:cNvSpPr txBox="1"/>
          <p:nvPr/>
        </p:nvSpPr>
        <p:spPr>
          <a:xfrm>
            <a:off x="1350229" y="5047292"/>
            <a:ext cx="1731801"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HEALTHY, SUSTAINABLE DIETS</a:t>
            </a:r>
          </a:p>
        </p:txBody>
      </p:sp>
      <p:sp>
        <p:nvSpPr>
          <p:cNvPr id="50" name="TextBox 49">
            <a:extLst>
              <a:ext uri="{FF2B5EF4-FFF2-40B4-BE49-F238E27FC236}">
                <a16:creationId xmlns:a16="http://schemas.microsoft.com/office/drawing/2014/main" id="{A8A91328-C71E-4B62-BE03-42AA925A35BF}"/>
              </a:ext>
            </a:extLst>
          </p:cNvPr>
          <p:cNvSpPr txBox="1"/>
          <p:nvPr/>
        </p:nvSpPr>
        <p:spPr>
          <a:xfrm>
            <a:off x="1549192" y="3410574"/>
            <a:ext cx="1333869"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WELL-DESIGNED CITIES</a:t>
            </a:r>
          </a:p>
        </p:txBody>
      </p:sp>
      <p:sp>
        <p:nvSpPr>
          <p:cNvPr id="19" name="Title 1">
            <a:extLst>
              <a:ext uri="{FF2B5EF4-FFF2-40B4-BE49-F238E27FC236}">
                <a16:creationId xmlns:a16="http://schemas.microsoft.com/office/drawing/2014/main" id="{2A2F8FC8-61C8-4F20-8E5B-DF5C3D47CE9F}"/>
              </a:ext>
            </a:extLst>
          </p:cNvPr>
          <p:cNvSpPr>
            <a:spLocks noGrp="1"/>
          </p:cNvSpPr>
          <p:nvPr>
            <p:ph type="title"/>
          </p:nvPr>
        </p:nvSpPr>
        <p:spPr>
          <a:xfrm>
            <a:off x="1752602" y="657159"/>
            <a:ext cx="8646747" cy="659163"/>
          </a:xfrm>
        </p:spPr>
        <p:txBody>
          <a:bodyPr>
            <a:noAutofit/>
          </a:bodyPr>
          <a:lstStyle/>
          <a:p>
            <a:r>
              <a:rPr lang="en-GB" sz="4200" dirty="0">
                <a:latin typeface="+mn-lt"/>
                <a:cs typeface="Arial" panose="020B0604020202020204" pitchFamily="34" charset="0"/>
              </a:rPr>
              <a:t>Health benefits of climate mitigation</a:t>
            </a:r>
          </a:p>
        </p:txBody>
      </p:sp>
      <p:cxnSp>
        <p:nvCxnSpPr>
          <p:cNvPr id="18" name="Straight Arrow Connector 17">
            <a:extLst>
              <a:ext uri="{FF2B5EF4-FFF2-40B4-BE49-F238E27FC236}">
                <a16:creationId xmlns:a16="http://schemas.microsoft.com/office/drawing/2014/main" id="{E7C64B09-7437-458B-8162-56057E101BA1}"/>
              </a:ext>
            </a:extLst>
          </p:cNvPr>
          <p:cNvCxnSpPr>
            <a:cxnSpLocks/>
          </p:cNvCxnSpPr>
          <p:nvPr/>
        </p:nvCxnSpPr>
        <p:spPr>
          <a:xfrm flipV="1">
            <a:off x="4651616" y="2225457"/>
            <a:ext cx="2528493" cy="81512"/>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172AFB6-75E3-433A-88C7-00D6EB21718E}"/>
              </a:ext>
            </a:extLst>
          </p:cNvPr>
          <p:cNvCxnSpPr>
            <a:cxnSpLocks/>
          </p:cNvCxnSpPr>
          <p:nvPr/>
        </p:nvCxnSpPr>
        <p:spPr>
          <a:xfrm>
            <a:off x="4644742" y="2306966"/>
            <a:ext cx="2535367" cy="47455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54E87FC-CCD3-439C-8CED-76F93891C3DB}"/>
              </a:ext>
            </a:extLst>
          </p:cNvPr>
          <p:cNvCxnSpPr>
            <a:cxnSpLocks/>
          </p:cNvCxnSpPr>
          <p:nvPr/>
        </p:nvCxnSpPr>
        <p:spPr>
          <a:xfrm>
            <a:off x="4644742" y="2306968"/>
            <a:ext cx="2707093" cy="97568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1564AA-A1C5-447F-99F1-A7D440CBAA70}"/>
              </a:ext>
            </a:extLst>
          </p:cNvPr>
          <p:cNvCxnSpPr>
            <a:cxnSpLocks/>
            <a:endCxn id="11" idx="1"/>
          </p:cNvCxnSpPr>
          <p:nvPr/>
        </p:nvCxnSpPr>
        <p:spPr>
          <a:xfrm>
            <a:off x="4644742" y="2306968"/>
            <a:ext cx="2317816" cy="156412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0E030FC-33A8-42E8-BE92-E0CCE280165F}"/>
              </a:ext>
            </a:extLst>
          </p:cNvPr>
          <p:cNvCxnSpPr>
            <a:cxnSpLocks/>
          </p:cNvCxnSpPr>
          <p:nvPr/>
        </p:nvCxnSpPr>
        <p:spPr>
          <a:xfrm>
            <a:off x="4644745" y="2306969"/>
            <a:ext cx="2239336" cy="208646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85761D2-8B89-441D-A408-B9429C639E9D}"/>
              </a:ext>
            </a:extLst>
          </p:cNvPr>
          <p:cNvCxnSpPr>
            <a:cxnSpLocks/>
          </p:cNvCxnSpPr>
          <p:nvPr/>
        </p:nvCxnSpPr>
        <p:spPr>
          <a:xfrm>
            <a:off x="4644742" y="2306969"/>
            <a:ext cx="2038711" cy="3200200"/>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5CD6D53-44F0-48D3-B80D-0191A8B6E9FF}"/>
              </a:ext>
            </a:extLst>
          </p:cNvPr>
          <p:cNvCxnSpPr>
            <a:cxnSpLocks/>
          </p:cNvCxnSpPr>
          <p:nvPr/>
        </p:nvCxnSpPr>
        <p:spPr>
          <a:xfrm flipV="1">
            <a:off x="4651616" y="2225457"/>
            <a:ext cx="2421113" cy="1660743"/>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4783D43-1ADF-4FCA-964A-6E16F8A771B8}"/>
              </a:ext>
            </a:extLst>
          </p:cNvPr>
          <p:cNvCxnSpPr>
            <a:cxnSpLocks/>
          </p:cNvCxnSpPr>
          <p:nvPr/>
        </p:nvCxnSpPr>
        <p:spPr>
          <a:xfrm flipV="1">
            <a:off x="4651616" y="2781522"/>
            <a:ext cx="2421113" cy="1104678"/>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4420062-AD4F-493B-A2AC-281427E9EE15}"/>
              </a:ext>
            </a:extLst>
          </p:cNvPr>
          <p:cNvCxnSpPr>
            <a:cxnSpLocks/>
          </p:cNvCxnSpPr>
          <p:nvPr/>
        </p:nvCxnSpPr>
        <p:spPr>
          <a:xfrm flipV="1">
            <a:off x="4651616" y="3282649"/>
            <a:ext cx="2587384" cy="60355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FBE637B-9A3F-4D6A-B0AA-1239CF1D3F0E}"/>
              </a:ext>
            </a:extLst>
          </p:cNvPr>
          <p:cNvCxnSpPr>
            <a:cxnSpLocks/>
            <a:endCxn id="11" idx="1"/>
          </p:cNvCxnSpPr>
          <p:nvPr/>
        </p:nvCxnSpPr>
        <p:spPr>
          <a:xfrm flipV="1">
            <a:off x="4644742" y="3871089"/>
            <a:ext cx="2317816" cy="1511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4F94DC7-32BC-4937-90A0-88AE50A4B5D5}"/>
              </a:ext>
            </a:extLst>
          </p:cNvPr>
          <p:cNvCxnSpPr>
            <a:cxnSpLocks/>
          </p:cNvCxnSpPr>
          <p:nvPr/>
        </p:nvCxnSpPr>
        <p:spPr>
          <a:xfrm>
            <a:off x="4651616" y="3886200"/>
            <a:ext cx="2242932" cy="49552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0428E80-ED3F-4D6D-A71D-F011D1E3F02F}"/>
              </a:ext>
            </a:extLst>
          </p:cNvPr>
          <p:cNvCxnSpPr>
            <a:cxnSpLocks/>
          </p:cNvCxnSpPr>
          <p:nvPr/>
        </p:nvCxnSpPr>
        <p:spPr>
          <a:xfrm>
            <a:off x="4644742" y="3886200"/>
            <a:ext cx="2594258" cy="1066800"/>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D04B5C1-FD81-41DD-A4DB-E3FD52D5E4FD}"/>
              </a:ext>
            </a:extLst>
          </p:cNvPr>
          <p:cNvCxnSpPr>
            <a:cxnSpLocks/>
          </p:cNvCxnSpPr>
          <p:nvPr/>
        </p:nvCxnSpPr>
        <p:spPr>
          <a:xfrm>
            <a:off x="4651616" y="3886200"/>
            <a:ext cx="2031837" cy="1620969"/>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08461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5BBED6-A416-465B-9725-911B1A300301}"/>
              </a:ext>
            </a:extLst>
          </p:cNvPr>
          <p:cNvSpPr txBox="1"/>
          <p:nvPr/>
        </p:nvSpPr>
        <p:spPr>
          <a:xfrm>
            <a:off x="6962558" y="2034960"/>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HEART DISEASE</a:t>
            </a:r>
          </a:p>
        </p:txBody>
      </p:sp>
      <p:sp>
        <p:nvSpPr>
          <p:cNvPr id="11" name="TextBox 10">
            <a:extLst>
              <a:ext uri="{FF2B5EF4-FFF2-40B4-BE49-F238E27FC236}">
                <a16:creationId xmlns:a16="http://schemas.microsoft.com/office/drawing/2014/main" id="{4E374BBC-F2DC-4DFD-9D07-F5727A697647}"/>
              </a:ext>
            </a:extLst>
          </p:cNvPr>
          <p:cNvSpPr txBox="1"/>
          <p:nvPr/>
        </p:nvSpPr>
        <p:spPr>
          <a:xfrm>
            <a:off x="6962558" y="3701812"/>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BETTER MENTAL HEALTH</a:t>
            </a:r>
          </a:p>
        </p:txBody>
      </p:sp>
      <p:sp>
        <p:nvSpPr>
          <p:cNvPr id="12" name="TextBox 11">
            <a:extLst>
              <a:ext uri="{FF2B5EF4-FFF2-40B4-BE49-F238E27FC236}">
                <a16:creationId xmlns:a16="http://schemas.microsoft.com/office/drawing/2014/main" id="{13885D20-2290-45AB-AFFF-E28CAB22CDC9}"/>
              </a:ext>
            </a:extLst>
          </p:cNvPr>
          <p:cNvSpPr txBox="1"/>
          <p:nvPr/>
        </p:nvSpPr>
        <p:spPr>
          <a:xfrm>
            <a:off x="6962558" y="259057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LUNG DISEASE</a:t>
            </a:r>
          </a:p>
        </p:txBody>
      </p:sp>
      <p:sp>
        <p:nvSpPr>
          <p:cNvPr id="13" name="TextBox 12">
            <a:extLst>
              <a:ext uri="{FF2B5EF4-FFF2-40B4-BE49-F238E27FC236}">
                <a16:creationId xmlns:a16="http://schemas.microsoft.com/office/drawing/2014/main" id="{1FE49C6C-0D28-49BC-B535-04721374F1BF}"/>
              </a:ext>
            </a:extLst>
          </p:cNvPr>
          <p:cNvSpPr txBox="1"/>
          <p:nvPr/>
        </p:nvSpPr>
        <p:spPr>
          <a:xfrm>
            <a:off x="6962558" y="3146195"/>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CANCER</a:t>
            </a:r>
          </a:p>
        </p:txBody>
      </p:sp>
      <p:sp>
        <p:nvSpPr>
          <p:cNvPr id="15" name="TextBox 14">
            <a:extLst>
              <a:ext uri="{FF2B5EF4-FFF2-40B4-BE49-F238E27FC236}">
                <a16:creationId xmlns:a16="http://schemas.microsoft.com/office/drawing/2014/main" id="{EB1EC27C-1556-4865-96EC-830D1FA15DFC}"/>
              </a:ext>
            </a:extLst>
          </p:cNvPr>
          <p:cNvSpPr txBox="1"/>
          <p:nvPr/>
        </p:nvSpPr>
        <p:spPr>
          <a:xfrm>
            <a:off x="6505358" y="5368665"/>
            <a:ext cx="403690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HEALTHIER CHILD DEVELOPMENT</a:t>
            </a:r>
          </a:p>
        </p:txBody>
      </p:sp>
      <p:sp>
        <p:nvSpPr>
          <p:cNvPr id="16" name="TextBox 15">
            <a:extLst>
              <a:ext uri="{FF2B5EF4-FFF2-40B4-BE49-F238E27FC236}">
                <a16:creationId xmlns:a16="http://schemas.microsoft.com/office/drawing/2014/main" id="{7EEF8357-32C1-4635-AB30-4BA67255C40E}"/>
              </a:ext>
            </a:extLst>
          </p:cNvPr>
          <p:cNvSpPr txBox="1"/>
          <p:nvPr/>
        </p:nvSpPr>
        <p:spPr>
          <a:xfrm>
            <a:off x="6962558" y="4813047"/>
            <a:ext cx="2943442"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FEWER INJURIES</a:t>
            </a:r>
          </a:p>
        </p:txBody>
      </p:sp>
      <p:sp>
        <p:nvSpPr>
          <p:cNvPr id="17" name="TextBox 16">
            <a:extLst>
              <a:ext uri="{FF2B5EF4-FFF2-40B4-BE49-F238E27FC236}">
                <a16:creationId xmlns:a16="http://schemas.microsoft.com/office/drawing/2014/main" id="{A61D401C-0442-4DBB-B088-8A9ADCF1BAF3}"/>
              </a:ext>
            </a:extLst>
          </p:cNvPr>
          <p:cNvSpPr txBox="1"/>
          <p:nvPr/>
        </p:nvSpPr>
        <p:spPr>
          <a:xfrm>
            <a:off x="6795094" y="4257429"/>
            <a:ext cx="3343954" cy="338554"/>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LESS INFECTIOUS DISEASE</a:t>
            </a:r>
          </a:p>
        </p:txBody>
      </p:sp>
      <p:pic>
        <p:nvPicPr>
          <p:cNvPr id="45" name="Picture 2" descr="Image result for clean energy">
            <a:extLst>
              <a:ext uri="{FF2B5EF4-FFF2-40B4-BE49-F238E27FC236}">
                <a16:creationId xmlns:a16="http://schemas.microsoft.com/office/drawing/2014/main" id="{B5BE5DE7-7E80-49FB-8A22-B77D813FDDB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4665" y="1626666"/>
            <a:ext cx="1371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46" name="Oval 45">
            <a:extLst>
              <a:ext uri="{FF2B5EF4-FFF2-40B4-BE49-F238E27FC236}">
                <a16:creationId xmlns:a16="http://schemas.microsoft.com/office/drawing/2014/main" id="{151B5625-FA38-4412-81BF-365BCB2D1432}"/>
              </a:ext>
            </a:extLst>
          </p:cNvPr>
          <p:cNvSpPr>
            <a:spLocks noChangeAspect="1"/>
          </p:cNvSpPr>
          <p:nvPr/>
        </p:nvSpPr>
        <p:spPr>
          <a:xfrm>
            <a:off x="3153267" y="3209711"/>
            <a:ext cx="1384095" cy="137160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Oval 46">
            <a:extLst>
              <a:ext uri="{FF2B5EF4-FFF2-40B4-BE49-F238E27FC236}">
                <a16:creationId xmlns:a16="http://schemas.microsoft.com/office/drawing/2014/main" id="{0B30D41F-F8C1-4F33-A1C9-8F04A5F99798}"/>
              </a:ext>
            </a:extLst>
          </p:cNvPr>
          <p:cNvSpPr>
            <a:spLocks noChangeAspect="1"/>
          </p:cNvSpPr>
          <p:nvPr/>
        </p:nvSpPr>
        <p:spPr>
          <a:xfrm>
            <a:off x="3165762" y="4776991"/>
            <a:ext cx="1371600" cy="1371600"/>
          </a:xfrm>
          <a:prstGeom prst="ellipse">
            <a:avLst/>
          </a:prstGeom>
          <a:blipFill>
            <a:blip r:embed="rId4"/>
            <a:stretch>
              <a:fillRect/>
            </a:stretch>
          </a:blip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9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E3B9B4FF-DE20-4BB8-BFA2-D69F25A206E1}"/>
              </a:ext>
            </a:extLst>
          </p:cNvPr>
          <p:cNvSpPr txBox="1"/>
          <p:nvPr/>
        </p:nvSpPr>
        <p:spPr>
          <a:xfrm>
            <a:off x="1694469" y="2020078"/>
            <a:ext cx="1043317" cy="584775"/>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CLEAN ENERGY</a:t>
            </a:r>
          </a:p>
        </p:txBody>
      </p:sp>
      <p:sp>
        <p:nvSpPr>
          <p:cNvPr id="49" name="TextBox 48">
            <a:extLst>
              <a:ext uri="{FF2B5EF4-FFF2-40B4-BE49-F238E27FC236}">
                <a16:creationId xmlns:a16="http://schemas.microsoft.com/office/drawing/2014/main" id="{6F8961F4-C82E-4275-BEC5-8EEC7D83538C}"/>
              </a:ext>
            </a:extLst>
          </p:cNvPr>
          <p:cNvSpPr txBox="1"/>
          <p:nvPr/>
        </p:nvSpPr>
        <p:spPr>
          <a:xfrm>
            <a:off x="1350229" y="5047292"/>
            <a:ext cx="1731801"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HEALTHY, SUSTAINABLE DIETS</a:t>
            </a:r>
          </a:p>
        </p:txBody>
      </p:sp>
      <p:sp>
        <p:nvSpPr>
          <p:cNvPr id="50" name="TextBox 49">
            <a:extLst>
              <a:ext uri="{FF2B5EF4-FFF2-40B4-BE49-F238E27FC236}">
                <a16:creationId xmlns:a16="http://schemas.microsoft.com/office/drawing/2014/main" id="{A8A91328-C71E-4B62-BE03-42AA925A35BF}"/>
              </a:ext>
            </a:extLst>
          </p:cNvPr>
          <p:cNvSpPr txBox="1"/>
          <p:nvPr/>
        </p:nvSpPr>
        <p:spPr>
          <a:xfrm>
            <a:off x="1549192" y="3410574"/>
            <a:ext cx="1333869" cy="830997"/>
          </a:xfrm>
          <a:prstGeom prst="rect">
            <a:avLst/>
          </a:prstGeom>
          <a:noFill/>
        </p:spPr>
        <p:txBody>
          <a:bodyPr wrap="square" rtlCol="0">
            <a:spAutoFit/>
          </a:bodyPr>
          <a:lstStyle/>
          <a:p>
            <a:pPr marL="0" marR="0" lvl="0" indent="0" algn="ctr" defTabSz="68579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rPr>
              <a:t>WELL-DESIGNED CITIES</a:t>
            </a:r>
          </a:p>
        </p:txBody>
      </p:sp>
      <p:sp>
        <p:nvSpPr>
          <p:cNvPr id="19" name="Title 1">
            <a:extLst>
              <a:ext uri="{FF2B5EF4-FFF2-40B4-BE49-F238E27FC236}">
                <a16:creationId xmlns:a16="http://schemas.microsoft.com/office/drawing/2014/main" id="{2A2F8FC8-61C8-4F20-8E5B-DF5C3D47CE9F}"/>
              </a:ext>
            </a:extLst>
          </p:cNvPr>
          <p:cNvSpPr>
            <a:spLocks noGrp="1"/>
          </p:cNvSpPr>
          <p:nvPr>
            <p:ph type="title"/>
          </p:nvPr>
        </p:nvSpPr>
        <p:spPr>
          <a:xfrm>
            <a:off x="1752602" y="657159"/>
            <a:ext cx="8646747" cy="659163"/>
          </a:xfrm>
        </p:spPr>
        <p:txBody>
          <a:bodyPr>
            <a:noAutofit/>
          </a:bodyPr>
          <a:lstStyle/>
          <a:p>
            <a:r>
              <a:rPr lang="en-GB" sz="4200" dirty="0">
                <a:latin typeface="+mn-lt"/>
                <a:cs typeface="Arial" panose="020B0604020202020204" pitchFamily="34" charset="0"/>
              </a:rPr>
              <a:t>Health benefits of climate mitigation</a:t>
            </a:r>
          </a:p>
        </p:txBody>
      </p:sp>
      <p:cxnSp>
        <p:nvCxnSpPr>
          <p:cNvPr id="18" name="Straight Arrow Connector 17">
            <a:extLst>
              <a:ext uri="{FF2B5EF4-FFF2-40B4-BE49-F238E27FC236}">
                <a16:creationId xmlns:a16="http://schemas.microsoft.com/office/drawing/2014/main" id="{E7C64B09-7437-458B-8162-56057E101BA1}"/>
              </a:ext>
            </a:extLst>
          </p:cNvPr>
          <p:cNvCxnSpPr>
            <a:cxnSpLocks/>
          </p:cNvCxnSpPr>
          <p:nvPr/>
        </p:nvCxnSpPr>
        <p:spPr>
          <a:xfrm flipV="1">
            <a:off x="4651616" y="2225457"/>
            <a:ext cx="2528493" cy="81512"/>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172AFB6-75E3-433A-88C7-00D6EB21718E}"/>
              </a:ext>
            </a:extLst>
          </p:cNvPr>
          <p:cNvCxnSpPr>
            <a:cxnSpLocks/>
          </p:cNvCxnSpPr>
          <p:nvPr/>
        </p:nvCxnSpPr>
        <p:spPr>
          <a:xfrm>
            <a:off x="4644742" y="2306966"/>
            <a:ext cx="2535367" cy="47455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54E87FC-CCD3-439C-8CED-76F93891C3DB}"/>
              </a:ext>
            </a:extLst>
          </p:cNvPr>
          <p:cNvCxnSpPr>
            <a:cxnSpLocks/>
          </p:cNvCxnSpPr>
          <p:nvPr/>
        </p:nvCxnSpPr>
        <p:spPr>
          <a:xfrm>
            <a:off x="4644742" y="2306968"/>
            <a:ext cx="2707093" cy="97568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1564AA-A1C5-447F-99F1-A7D440CBAA70}"/>
              </a:ext>
            </a:extLst>
          </p:cNvPr>
          <p:cNvCxnSpPr>
            <a:cxnSpLocks/>
            <a:endCxn id="11" idx="1"/>
          </p:cNvCxnSpPr>
          <p:nvPr/>
        </p:nvCxnSpPr>
        <p:spPr>
          <a:xfrm>
            <a:off x="4644742" y="2306968"/>
            <a:ext cx="2317816" cy="156412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0E030FC-33A8-42E8-BE92-E0CCE280165F}"/>
              </a:ext>
            </a:extLst>
          </p:cNvPr>
          <p:cNvCxnSpPr>
            <a:cxnSpLocks/>
          </p:cNvCxnSpPr>
          <p:nvPr/>
        </p:nvCxnSpPr>
        <p:spPr>
          <a:xfrm>
            <a:off x="4644745" y="2306969"/>
            <a:ext cx="2239336" cy="208646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85761D2-8B89-441D-A408-B9429C639E9D}"/>
              </a:ext>
            </a:extLst>
          </p:cNvPr>
          <p:cNvCxnSpPr>
            <a:cxnSpLocks/>
          </p:cNvCxnSpPr>
          <p:nvPr/>
        </p:nvCxnSpPr>
        <p:spPr>
          <a:xfrm>
            <a:off x="4644742" y="2306969"/>
            <a:ext cx="2038711" cy="3200200"/>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5CD6D53-44F0-48D3-B80D-0191A8B6E9FF}"/>
              </a:ext>
            </a:extLst>
          </p:cNvPr>
          <p:cNvCxnSpPr>
            <a:cxnSpLocks/>
          </p:cNvCxnSpPr>
          <p:nvPr/>
        </p:nvCxnSpPr>
        <p:spPr>
          <a:xfrm flipV="1">
            <a:off x="4651616" y="2225457"/>
            <a:ext cx="2421113" cy="1660743"/>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4783D43-1ADF-4FCA-964A-6E16F8A771B8}"/>
              </a:ext>
            </a:extLst>
          </p:cNvPr>
          <p:cNvCxnSpPr>
            <a:cxnSpLocks/>
          </p:cNvCxnSpPr>
          <p:nvPr/>
        </p:nvCxnSpPr>
        <p:spPr>
          <a:xfrm flipV="1">
            <a:off x="4651616" y="2781522"/>
            <a:ext cx="2421113" cy="1104678"/>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4420062-AD4F-493B-A2AC-281427E9EE15}"/>
              </a:ext>
            </a:extLst>
          </p:cNvPr>
          <p:cNvCxnSpPr>
            <a:cxnSpLocks/>
          </p:cNvCxnSpPr>
          <p:nvPr/>
        </p:nvCxnSpPr>
        <p:spPr>
          <a:xfrm flipV="1">
            <a:off x="4651616" y="3282649"/>
            <a:ext cx="2587384" cy="60355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FBE637B-9A3F-4D6A-B0AA-1239CF1D3F0E}"/>
              </a:ext>
            </a:extLst>
          </p:cNvPr>
          <p:cNvCxnSpPr>
            <a:cxnSpLocks/>
            <a:endCxn id="11" idx="1"/>
          </p:cNvCxnSpPr>
          <p:nvPr/>
        </p:nvCxnSpPr>
        <p:spPr>
          <a:xfrm flipV="1">
            <a:off x="4644742" y="3871089"/>
            <a:ext cx="2317816" cy="15111"/>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4F94DC7-32BC-4937-90A0-88AE50A4B5D5}"/>
              </a:ext>
            </a:extLst>
          </p:cNvPr>
          <p:cNvCxnSpPr>
            <a:cxnSpLocks/>
          </p:cNvCxnSpPr>
          <p:nvPr/>
        </p:nvCxnSpPr>
        <p:spPr>
          <a:xfrm>
            <a:off x="4651616" y="3886200"/>
            <a:ext cx="2242932" cy="49552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0428E80-ED3F-4D6D-A71D-F011D1E3F02F}"/>
              </a:ext>
            </a:extLst>
          </p:cNvPr>
          <p:cNvCxnSpPr>
            <a:cxnSpLocks/>
          </p:cNvCxnSpPr>
          <p:nvPr/>
        </p:nvCxnSpPr>
        <p:spPr>
          <a:xfrm>
            <a:off x="4644742" y="3886200"/>
            <a:ext cx="2594258" cy="1066800"/>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D04B5C1-FD81-41DD-A4DB-E3FD52D5E4FD}"/>
              </a:ext>
            </a:extLst>
          </p:cNvPr>
          <p:cNvCxnSpPr>
            <a:cxnSpLocks/>
          </p:cNvCxnSpPr>
          <p:nvPr/>
        </p:nvCxnSpPr>
        <p:spPr>
          <a:xfrm>
            <a:off x="4651616" y="3886200"/>
            <a:ext cx="2031837" cy="1620969"/>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436D7CE-915A-4BEA-BB09-F12B1C7A101A}"/>
              </a:ext>
            </a:extLst>
          </p:cNvPr>
          <p:cNvCxnSpPr>
            <a:cxnSpLocks/>
          </p:cNvCxnSpPr>
          <p:nvPr/>
        </p:nvCxnSpPr>
        <p:spPr>
          <a:xfrm flipV="1">
            <a:off x="4666473" y="2225456"/>
            <a:ext cx="2427986" cy="3184790"/>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E7824DF1-A52F-450A-B7F3-16E941DDD273}"/>
              </a:ext>
            </a:extLst>
          </p:cNvPr>
          <p:cNvCxnSpPr>
            <a:cxnSpLocks/>
          </p:cNvCxnSpPr>
          <p:nvPr/>
        </p:nvCxnSpPr>
        <p:spPr>
          <a:xfrm flipV="1">
            <a:off x="4666473" y="2781520"/>
            <a:ext cx="2420330" cy="2628726"/>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2245881-4CAE-4E48-9B40-D6007125469F}"/>
              </a:ext>
            </a:extLst>
          </p:cNvPr>
          <p:cNvCxnSpPr>
            <a:cxnSpLocks/>
          </p:cNvCxnSpPr>
          <p:nvPr/>
        </p:nvCxnSpPr>
        <p:spPr>
          <a:xfrm flipV="1">
            <a:off x="4666473" y="3232802"/>
            <a:ext cx="2572527" cy="2177447"/>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83CED5FC-1ED5-4197-84FA-A70787085C48}"/>
              </a:ext>
            </a:extLst>
          </p:cNvPr>
          <p:cNvCxnSpPr>
            <a:cxnSpLocks/>
            <a:endCxn id="17" idx="1"/>
          </p:cNvCxnSpPr>
          <p:nvPr/>
        </p:nvCxnSpPr>
        <p:spPr>
          <a:xfrm flipV="1">
            <a:off x="4666472" y="4426706"/>
            <a:ext cx="2128622" cy="983535"/>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1D73612-D6B5-476E-98E7-A35EB301F0B2}"/>
              </a:ext>
            </a:extLst>
          </p:cNvPr>
          <p:cNvCxnSpPr>
            <a:cxnSpLocks/>
          </p:cNvCxnSpPr>
          <p:nvPr/>
        </p:nvCxnSpPr>
        <p:spPr>
          <a:xfrm>
            <a:off x="4666475" y="5410241"/>
            <a:ext cx="2016978" cy="49852"/>
          </a:xfrm>
          <a:prstGeom prst="straightConnector1">
            <a:avLst/>
          </a:prstGeom>
          <a:ln w="47625">
            <a:solidFill>
              <a:srgbClr val="008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194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EB582-59B0-4408-8643-B843D0F6B84E}"/>
              </a:ext>
            </a:extLst>
          </p:cNvPr>
          <p:cNvSpPr>
            <a:spLocks noGrp="1"/>
          </p:cNvSpPr>
          <p:nvPr>
            <p:ph type="title"/>
          </p:nvPr>
        </p:nvSpPr>
        <p:spPr/>
        <p:txBody>
          <a:bodyPr/>
          <a:lstStyle/>
          <a:p>
            <a:r>
              <a:rPr lang="en-US" sz="4000" dirty="0"/>
              <a:t>Summary</a:t>
            </a:r>
          </a:p>
        </p:txBody>
      </p:sp>
      <p:sp>
        <p:nvSpPr>
          <p:cNvPr id="3" name="Content Placeholder 2">
            <a:extLst>
              <a:ext uri="{FF2B5EF4-FFF2-40B4-BE49-F238E27FC236}">
                <a16:creationId xmlns:a16="http://schemas.microsoft.com/office/drawing/2014/main" id="{29A1E5BD-58B9-49D7-B739-7FB0576BE29E}"/>
              </a:ext>
            </a:extLst>
          </p:cNvPr>
          <p:cNvSpPr>
            <a:spLocks noGrp="1"/>
          </p:cNvSpPr>
          <p:nvPr>
            <p:ph idx="1"/>
          </p:nvPr>
        </p:nvSpPr>
        <p:spPr>
          <a:xfrm>
            <a:off x="771524" y="1825625"/>
            <a:ext cx="10163175" cy="2613025"/>
          </a:xfrm>
        </p:spPr>
        <p:txBody>
          <a:bodyPr/>
          <a:lstStyle/>
          <a:p>
            <a:r>
              <a:rPr lang="en-US" sz="3200" dirty="0"/>
              <a:t>Climate change threatens health through many pathways.</a:t>
            </a:r>
          </a:p>
          <a:p>
            <a:r>
              <a:rPr lang="en-US" sz="3200" dirty="0"/>
              <a:t>Climate change </a:t>
            </a:r>
            <a:r>
              <a:rPr lang="en-US" sz="3200" i="1" dirty="0"/>
              <a:t>adaptation</a:t>
            </a:r>
            <a:r>
              <a:rPr lang="en-US" sz="3200" dirty="0"/>
              <a:t> can protect people.</a:t>
            </a:r>
          </a:p>
          <a:p>
            <a:r>
              <a:rPr lang="en-US" sz="3200" dirty="0"/>
              <a:t>Climate change </a:t>
            </a:r>
            <a:r>
              <a:rPr lang="en-US" sz="3200" i="1" dirty="0"/>
              <a:t>mitigation</a:t>
            </a:r>
            <a:r>
              <a:rPr lang="en-US" sz="3200" dirty="0"/>
              <a:t> delivers health benefits.</a:t>
            </a:r>
          </a:p>
        </p:txBody>
      </p:sp>
    </p:spTree>
    <p:extLst>
      <p:ext uri="{BB962C8B-B14F-4D97-AF65-F5344CB8AC3E}">
        <p14:creationId xmlns:p14="http://schemas.microsoft.com/office/powerpoint/2010/main" val="19547697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9758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6940">
              <a:defRPr/>
            </a:pPr>
            <a:endParaRPr lang="en-US" sz="1431">
              <a:solidFill>
                <a:prstClr val="white"/>
              </a:solidFill>
              <a:latin typeface="Calibri" panose="020F0502020204030204"/>
            </a:endParaRPr>
          </a:p>
        </p:txBody>
      </p:sp>
      <p:pic>
        <p:nvPicPr>
          <p:cNvPr id="5122" name="Picture 2" descr="Image result for earth from spa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7374" y="420281"/>
            <a:ext cx="5150412" cy="51504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39BA1CA-E727-43BB-ADA9-C291A3559E3D}"/>
              </a:ext>
            </a:extLst>
          </p:cNvPr>
          <p:cNvSpPr txBox="1"/>
          <p:nvPr/>
        </p:nvSpPr>
        <p:spPr>
          <a:xfrm>
            <a:off x="4792339" y="5813691"/>
            <a:ext cx="2920482" cy="769441"/>
          </a:xfrm>
          <a:prstGeom prst="rect">
            <a:avLst/>
          </a:prstGeom>
          <a:noFill/>
        </p:spPr>
        <p:txBody>
          <a:bodyPr wrap="square" rtlCol="0">
            <a:spAutoFit/>
          </a:bodyPr>
          <a:lstStyle/>
          <a:p>
            <a:r>
              <a:rPr lang="en-US" sz="4400" dirty="0">
                <a:solidFill>
                  <a:schemeClr val="bg1"/>
                </a:solidFill>
              </a:rPr>
              <a:t>Thank you!</a:t>
            </a:r>
          </a:p>
        </p:txBody>
      </p:sp>
    </p:spTree>
    <p:extLst>
      <p:ext uri="{BB962C8B-B14F-4D97-AF65-F5344CB8AC3E}">
        <p14:creationId xmlns:p14="http://schemas.microsoft.com/office/powerpoint/2010/main" val="5350379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5FDFC-CDF7-48CD-8968-A21C256A0251}"/>
              </a:ext>
            </a:extLst>
          </p:cNvPr>
          <p:cNvSpPr>
            <a:spLocks noGrp="1"/>
          </p:cNvSpPr>
          <p:nvPr>
            <p:ph type="title"/>
          </p:nvPr>
        </p:nvSpPr>
        <p:spPr>
          <a:xfrm>
            <a:off x="838200" y="498475"/>
            <a:ext cx="10515600" cy="1325563"/>
          </a:xfrm>
        </p:spPr>
        <p:txBody>
          <a:bodyPr/>
          <a:lstStyle/>
          <a:p>
            <a:r>
              <a:rPr lang="en-US" dirty="0"/>
              <a:t>Potential government action to protect health in the context of climate change</a:t>
            </a:r>
          </a:p>
        </p:txBody>
      </p:sp>
      <p:graphicFrame>
        <p:nvGraphicFramePr>
          <p:cNvPr id="4" name="Table 4">
            <a:extLst>
              <a:ext uri="{FF2B5EF4-FFF2-40B4-BE49-F238E27FC236}">
                <a16:creationId xmlns:a16="http://schemas.microsoft.com/office/drawing/2014/main" id="{651EFE4C-4110-4A6C-9B78-88B64F826C0E}"/>
              </a:ext>
            </a:extLst>
          </p:cNvPr>
          <p:cNvGraphicFramePr>
            <a:graphicFrameLocks noGrp="1"/>
          </p:cNvGraphicFramePr>
          <p:nvPr>
            <p:extLst>
              <p:ext uri="{D42A27DB-BD31-4B8C-83A1-F6EECF244321}">
                <p14:modId xmlns:p14="http://schemas.microsoft.com/office/powerpoint/2010/main" val="3202973395"/>
              </p:ext>
            </p:extLst>
          </p:nvPr>
        </p:nvGraphicFramePr>
        <p:xfrm>
          <a:off x="580788" y="1824038"/>
          <a:ext cx="10439400" cy="4572000"/>
        </p:xfrm>
        <a:graphic>
          <a:graphicData uri="http://schemas.openxmlformats.org/drawingml/2006/table">
            <a:tbl>
              <a:tblPr>
                <a:tableStyleId>{5C22544A-7EE6-4342-B048-85BDC9FD1C3A}</a:tableStyleId>
              </a:tblPr>
              <a:tblGrid>
                <a:gridCol w="3228975">
                  <a:extLst>
                    <a:ext uri="{9D8B030D-6E8A-4147-A177-3AD203B41FA5}">
                      <a16:colId xmlns:a16="http://schemas.microsoft.com/office/drawing/2014/main" val="2779225756"/>
                    </a:ext>
                  </a:extLst>
                </a:gridCol>
                <a:gridCol w="7210425">
                  <a:extLst>
                    <a:ext uri="{9D8B030D-6E8A-4147-A177-3AD203B41FA5}">
                      <a16:colId xmlns:a16="http://schemas.microsoft.com/office/drawing/2014/main" val="1830501022"/>
                    </a:ext>
                  </a:extLst>
                </a:gridCol>
              </a:tblGrid>
              <a:tr h="91440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b="1" dirty="0">
                          <a:solidFill>
                            <a:schemeClr val="tx1"/>
                          </a:solidFill>
                        </a:rPr>
                        <a:t>Surgeon General</a:t>
                      </a:r>
                      <a:r>
                        <a:rPr lang="en-US" sz="2400" b="0" dirty="0">
                          <a:solidFill>
                            <a:schemeClr val="tx1"/>
                          </a:solidFill>
                        </a:rPr>
                        <a:t>: Advisory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4549822"/>
                  </a:ext>
                </a:extLst>
              </a:tr>
              <a:tr h="91440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b="1" dirty="0">
                          <a:solidFill>
                            <a:schemeClr val="tx1"/>
                          </a:solidFill>
                        </a:rPr>
                        <a:t>CDC</a:t>
                      </a:r>
                      <a:r>
                        <a:rPr lang="en-US" sz="2400" b="0" dirty="0">
                          <a:solidFill>
                            <a:schemeClr val="tx1"/>
                          </a:solidFill>
                        </a:rPr>
                        <a:t>: Climate &amp; Health Program: support of state, local, tribal health departments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9007082"/>
                  </a:ext>
                </a:extLst>
              </a:tr>
              <a:tr h="91440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b="1" dirty="0">
                          <a:solidFill>
                            <a:schemeClr val="tx1"/>
                          </a:solidFill>
                        </a:rPr>
                        <a:t>NIH</a:t>
                      </a:r>
                      <a:r>
                        <a:rPr lang="en-US" sz="2400" b="0" dirty="0">
                          <a:solidFill>
                            <a:schemeClr val="tx1"/>
                          </a:solidFill>
                        </a:rPr>
                        <a:t>: Research: a new National Institute of Climate Change and Health?</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904038"/>
                  </a:ext>
                </a:extLst>
              </a:tr>
              <a:tr h="91440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b="1" dirty="0">
                          <a:solidFill>
                            <a:schemeClr val="tx1"/>
                          </a:solidFill>
                        </a:rPr>
                        <a:t>CMS</a:t>
                      </a:r>
                      <a:r>
                        <a:rPr lang="en-US" sz="2400" b="0" dirty="0">
                          <a:solidFill>
                            <a:schemeClr val="tx1"/>
                          </a:solidFill>
                        </a:rPr>
                        <a:t>: Tie Medicare reimbursement to climate readiness?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4880528"/>
                  </a:ext>
                </a:extLst>
              </a:tr>
              <a:tr h="91440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b="1" dirty="0">
                          <a:solidFill>
                            <a:schemeClr val="tx1"/>
                          </a:solidFill>
                        </a:rPr>
                        <a:t>Assistant Secretary for Preparedness and Response </a:t>
                      </a:r>
                      <a:r>
                        <a:rPr lang="en-US" sz="2400" b="0" dirty="0">
                          <a:solidFill>
                            <a:schemeClr val="tx1"/>
                          </a:solidFill>
                        </a:rPr>
                        <a:t>and</a:t>
                      </a:r>
                      <a:r>
                        <a:rPr lang="en-US" sz="2400" b="1" dirty="0">
                          <a:solidFill>
                            <a:schemeClr val="tx1"/>
                          </a:solidFill>
                        </a:rPr>
                        <a:t> FEMA</a:t>
                      </a:r>
                      <a:r>
                        <a:rPr lang="en-US" sz="2400" b="0" dirty="0">
                          <a:solidFill>
                            <a:schemeClr val="tx1"/>
                          </a:solidFill>
                        </a:rPr>
                        <a:t>: Planning for climate change responses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3891006"/>
                  </a:ext>
                </a:extLst>
              </a:tr>
            </a:tbl>
          </a:graphicData>
        </a:graphic>
      </p:graphicFrame>
      <p:grpSp>
        <p:nvGrpSpPr>
          <p:cNvPr id="5" name="Group 4">
            <a:extLst>
              <a:ext uri="{FF2B5EF4-FFF2-40B4-BE49-F238E27FC236}">
                <a16:creationId xmlns:a16="http://schemas.microsoft.com/office/drawing/2014/main" id="{F0578A37-9271-42EE-888A-33CD3B056862}"/>
              </a:ext>
            </a:extLst>
          </p:cNvPr>
          <p:cNvGrpSpPr/>
          <p:nvPr/>
        </p:nvGrpSpPr>
        <p:grpSpPr>
          <a:xfrm>
            <a:off x="727396" y="1892251"/>
            <a:ext cx="2883049" cy="4323023"/>
            <a:chOff x="727396" y="1892251"/>
            <a:chExt cx="2883049" cy="4323023"/>
          </a:xfrm>
        </p:grpSpPr>
        <p:pic>
          <p:nvPicPr>
            <p:cNvPr id="16386" name="Picture 2" descr="cdc-logo">
              <a:extLst>
                <a:ext uri="{FF2B5EF4-FFF2-40B4-BE49-F238E27FC236}">
                  <a16:creationId xmlns:a16="http://schemas.microsoft.com/office/drawing/2014/main" id="{9FA5E397-7CAC-459A-9F6E-4848224573E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2030" y="2803526"/>
              <a:ext cx="1066802" cy="782841"/>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istory of the NIH Logo | National Institutes of Health (NIH)">
              <a:extLst>
                <a:ext uri="{FF2B5EF4-FFF2-40B4-BE49-F238E27FC236}">
                  <a16:creationId xmlns:a16="http://schemas.microsoft.com/office/drawing/2014/main" id="{6E9E9683-B179-4DFF-BAC3-71CCF527B5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389" b="17777"/>
            <a:stretch/>
          </p:blipFill>
          <p:spPr bwMode="auto">
            <a:xfrm>
              <a:off x="2216942" y="3729999"/>
              <a:ext cx="1200151" cy="7900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64EB935-FDB7-4DB6-B22E-9FFC114F7D6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74861" y="4696204"/>
              <a:ext cx="1535584" cy="660021"/>
            </a:xfrm>
            <a:prstGeom prst="rect">
              <a:avLst/>
            </a:prstGeom>
          </p:spPr>
        </p:pic>
        <p:pic>
          <p:nvPicPr>
            <p:cNvPr id="16390" name="Picture 6" descr="Office of the Assistant Secretary for Preparedness and Response - Wikipedia">
              <a:extLst>
                <a:ext uri="{FF2B5EF4-FFF2-40B4-BE49-F238E27FC236}">
                  <a16:creationId xmlns:a16="http://schemas.microsoft.com/office/drawing/2014/main" id="{B5FFC058-29DD-4A9E-89E4-3E7C4DC3DC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3228" y="5685578"/>
              <a:ext cx="1133474" cy="529696"/>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Surgeon General of the United States - Wikipedia">
              <a:extLst>
                <a:ext uri="{FF2B5EF4-FFF2-40B4-BE49-F238E27FC236}">
                  <a16:creationId xmlns:a16="http://schemas.microsoft.com/office/drawing/2014/main" id="{51A9BE91-823E-41EF-8399-226B9430929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87600" y="1892251"/>
              <a:ext cx="855663" cy="834982"/>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descr="Federal Emergency Management Agency - Wikipedia">
              <a:extLst>
                <a:ext uri="{FF2B5EF4-FFF2-40B4-BE49-F238E27FC236}">
                  <a16:creationId xmlns:a16="http://schemas.microsoft.com/office/drawing/2014/main" id="{1496C48B-FFF8-4821-9914-4B369F7EAF6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7396" y="5633521"/>
              <a:ext cx="1535584" cy="5438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18497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 name="Rectangle 1">
            <a:extLst>
              <a:ext uri="{FF2B5EF4-FFF2-40B4-BE49-F238E27FC236}">
                <a16:creationId xmlns:a16="http://schemas.microsoft.com/office/drawing/2014/main" id="{92344922-6E8A-4955-A46C-473AE3DCAC15}"/>
              </a:ext>
            </a:extLst>
          </p:cNvPr>
          <p:cNvSpPr/>
          <p:nvPr/>
        </p:nvSpPr>
        <p:spPr>
          <a:xfrm>
            <a:off x="4191000" y="1514475"/>
            <a:ext cx="6962775" cy="5343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24AEAB-B802-4F53-A178-973C3A429FE0}"/>
              </a:ext>
            </a:extLst>
          </p:cNvPr>
          <p:cNvPicPr>
            <a:picLocks noChangeAspect="1"/>
          </p:cNvPicPr>
          <p:nvPr/>
        </p:nvPicPr>
        <p:blipFill>
          <a:blip r:embed="rId3"/>
          <a:stretch>
            <a:fillRect/>
          </a:stretch>
        </p:blipFill>
        <p:spPr>
          <a:xfrm>
            <a:off x="952500" y="0"/>
            <a:ext cx="10287000" cy="6858000"/>
          </a:xfrm>
          <a:prstGeom prst="rect">
            <a:avLst/>
          </a:prstGeom>
        </p:spPr>
      </p:pic>
      <p:sp>
        <p:nvSpPr>
          <p:cNvPr id="89091" name="TextBox 1">
            <a:extLst>
              <a:ext uri="{FF2B5EF4-FFF2-40B4-BE49-F238E27FC236}">
                <a16:creationId xmlns:a16="http://schemas.microsoft.com/office/drawing/2014/main" id="{77DC2BFE-9170-46F3-8529-0B80E5F1DED5}"/>
              </a:ext>
            </a:extLst>
          </p:cNvPr>
          <p:cNvSpPr txBox="1">
            <a:spLocks noChangeArrowheads="1"/>
          </p:cNvSpPr>
          <p:nvPr/>
        </p:nvSpPr>
        <p:spPr bwMode="auto">
          <a:xfrm>
            <a:off x="1663700" y="5953125"/>
            <a:ext cx="40798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200" b="1" dirty="0">
                <a:solidFill>
                  <a:srgbClr val="FFFF00"/>
                </a:solidFill>
              </a:rPr>
              <a:t>Morgue, Karachi, Pakistan</a:t>
            </a:r>
          </a:p>
          <a:p>
            <a:r>
              <a:rPr lang="en-US" altLang="en-US" sz="2200" b="1" dirty="0">
                <a:solidFill>
                  <a:srgbClr val="FFFF00"/>
                </a:solidFill>
              </a:rPr>
              <a:t>2015 heat wave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elated image">
            <a:extLst>
              <a:ext uri="{FF2B5EF4-FFF2-40B4-BE49-F238E27FC236}">
                <a16:creationId xmlns:a16="http://schemas.microsoft.com/office/drawing/2014/main" id="{DE344B24-FC57-44DA-9F5F-0A515F34E4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747" t="12064" r="10135"/>
          <a:stretch>
            <a:fillRect/>
          </a:stretch>
        </p:blipFill>
        <p:spPr bwMode="auto">
          <a:xfrm>
            <a:off x="1787525" y="673100"/>
            <a:ext cx="1520825"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Image result for suicide">
            <a:extLst>
              <a:ext uri="{FF2B5EF4-FFF2-40B4-BE49-F238E27FC236}">
                <a16:creationId xmlns:a16="http://schemas.microsoft.com/office/drawing/2014/main" id="{B93EC828-203F-474B-B044-FFD6777D00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8850" y="685800"/>
            <a:ext cx="1644650"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Image result for kidney disease">
            <a:extLst>
              <a:ext uri="{FF2B5EF4-FFF2-40B4-BE49-F238E27FC236}">
                <a16:creationId xmlns:a16="http://schemas.microsoft.com/office/drawing/2014/main" id="{CBF0434B-6E52-4AE6-BF56-C8593CCF5CF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0" y="685800"/>
            <a:ext cx="2320925"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descr="Related image">
            <a:extLst>
              <a:ext uri="{FF2B5EF4-FFF2-40B4-BE49-F238E27FC236}">
                <a16:creationId xmlns:a16="http://schemas.microsoft.com/office/drawing/2014/main" id="{A8A7DF4A-7B43-4197-A6A8-1DDE95124D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800" y="673100"/>
            <a:ext cx="2260600" cy="16510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106" name="Picture 10" descr="Image result for insomnia">
            <a:extLst>
              <a:ext uri="{FF2B5EF4-FFF2-40B4-BE49-F238E27FC236}">
                <a16:creationId xmlns:a16="http://schemas.microsoft.com/office/drawing/2014/main" id="{6E187CD9-70A0-4407-9577-72AAFC90F99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23238" y="2786063"/>
            <a:ext cx="1960562"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4" descr="Related image">
            <a:extLst>
              <a:ext uri="{FF2B5EF4-FFF2-40B4-BE49-F238E27FC236}">
                <a16:creationId xmlns:a16="http://schemas.microsoft.com/office/drawing/2014/main" id="{A0AF4F71-3468-45AB-A816-1F81AE4C1BA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7525" y="2786063"/>
            <a:ext cx="2184400"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2">
            <a:extLst>
              <a:ext uri="{FF2B5EF4-FFF2-40B4-BE49-F238E27FC236}">
                <a16:creationId xmlns:a16="http://schemas.microsoft.com/office/drawing/2014/main" id="{F56733CF-9473-45C4-AEDE-6C80C4E6CA4D}"/>
              </a:ext>
            </a:extLst>
          </p:cNvPr>
          <p:cNvGrpSpPr>
            <a:grpSpLocks/>
          </p:cNvGrpSpPr>
          <p:nvPr/>
        </p:nvGrpSpPr>
        <p:grpSpPr bwMode="auto">
          <a:xfrm>
            <a:off x="3543300" y="4929188"/>
            <a:ext cx="1439862" cy="1439862"/>
            <a:chOff x="2968752" y="987552"/>
            <a:chExt cx="5029200" cy="5029200"/>
          </a:xfrm>
        </p:grpSpPr>
        <p:pic>
          <p:nvPicPr>
            <p:cNvPr id="91149" name="Picture 4" descr="Image result for jogging cartoon">
              <a:extLst>
                <a:ext uri="{FF2B5EF4-FFF2-40B4-BE49-F238E27FC236}">
                  <a16:creationId xmlns:a16="http://schemas.microsoft.com/office/drawing/2014/main" id="{1252EC96-FF04-4927-BBBA-083E09052F8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92269" y="1609344"/>
              <a:ext cx="3027807" cy="354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quot;No&quot; Symbol 14">
              <a:extLst>
                <a:ext uri="{FF2B5EF4-FFF2-40B4-BE49-F238E27FC236}">
                  <a16:creationId xmlns:a16="http://schemas.microsoft.com/office/drawing/2014/main" id="{163AFDF2-7EB1-4521-A651-EA1AA7B12E68}"/>
                </a:ext>
              </a:extLst>
            </p:cNvPr>
            <p:cNvSpPr/>
            <p:nvPr/>
          </p:nvSpPr>
          <p:spPr>
            <a:xfrm rot="5400000">
              <a:off x="2968752" y="987552"/>
              <a:ext cx="5029200" cy="5029200"/>
            </a:xfrm>
            <a:prstGeom prst="noSmoking">
              <a:avLst>
                <a:gd name="adj" fmla="val 706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pic>
        <p:nvPicPr>
          <p:cNvPr id="4114" name="Picture 18" descr="Image result for workplace injury">
            <a:extLst>
              <a:ext uri="{FF2B5EF4-FFF2-40B4-BE49-F238E27FC236}">
                <a16:creationId xmlns:a16="http://schemas.microsoft.com/office/drawing/2014/main" id="{A641113D-6B7A-4A87-B0DF-39C3677D611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53394" y="4631913"/>
            <a:ext cx="1114425"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AF1BA5FB-3F9B-41A6-9F1E-AEBAE538173B}"/>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00713" y="5097463"/>
            <a:ext cx="25146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7" name="Picture 4" descr="Image result for heat">
            <a:extLst>
              <a:ext uri="{FF2B5EF4-FFF2-40B4-BE49-F238E27FC236}">
                <a16:creationId xmlns:a16="http://schemas.microsoft.com/office/drawing/2014/main" id="{AF344380-2556-4F9E-82FA-1D31A5FFE37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98269" y="2739231"/>
            <a:ext cx="1698625"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8" descr="Baby Icon Pregnancy - Free vector graphic on Pixabay">
            <a:extLst>
              <a:ext uri="{FF2B5EF4-FFF2-40B4-BE49-F238E27FC236}">
                <a16:creationId xmlns:a16="http://schemas.microsoft.com/office/drawing/2014/main" id="{916D1FE6-9245-4303-BF10-5F1132415EB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70938" y="4832350"/>
            <a:ext cx="1241425"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10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410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410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410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499"/>
                                          </p:stCondLst>
                                        </p:cTn>
                                        <p:tgtEl>
                                          <p:spTgt spid="1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4114"/>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499"/>
                                          </p:stCondLst>
                                        </p:cTn>
                                        <p:tgtEl>
                                          <p:spTgt spid="4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C1EF7AC9-4E5A-4D4B-980B-ACCA5B96686C}"/>
              </a:ext>
            </a:extLst>
          </p:cNvPr>
          <p:cNvSpPr/>
          <p:nvPr/>
        </p:nvSpPr>
        <p:spPr>
          <a:xfrm>
            <a:off x="4191000" y="2162177"/>
            <a:ext cx="6962775" cy="4695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B6AD8F9B-B444-4120-B7F3-5709D87207B7}"/>
              </a:ext>
            </a:extLst>
          </p:cNvPr>
          <p:cNvSpPr/>
          <p:nvPr/>
        </p:nvSpPr>
        <p:spPr>
          <a:xfrm>
            <a:off x="4191000" y="2705107"/>
            <a:ext cx="6962775" cy="4152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46A9986B-14AD-48BC-9DA1-A8E370A728B1}"/>
              </a:ext>
            </a:extLst>
          </p:cNvPr>
          <p:cNvSpPr>
            <a:spLocks noChangeArrowheads="1"/>
          </p:cNvSpPr>
          <p:nvPr/>
        </p:nvSpPr>
        <p:spPr bwMode="auto">
          <a:xfrm>
            <a:off x="4064000" y="969963"/>
            <a:ext cx="167640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923" name="Rectangle 3">
            <a:extLst>
              <a:ext uri="{FF2B5EF4-FFF2-40B4-BE49-F238E27FC236}">
                <a16:creationId xmlns:a16="http://schemas.microsoft.com/office/drawing/2014/main" id="{B1ECAF47-9247-4C4C-A004-259227B95660}"/>
              </a:ext>
            </a:extLst>
          </p:cNvPr>
          <p:cNvSpPr>
            <a:spLocks noChangeArrowheads="1"/>
          </p:cNvSpPr>
          <p:nvPr/>
        </p:nvSpPr>
        <p:spPr bwMode="auto">
          <a:xfrm>
            <a:off x="3027363" y="4270375"/>
            <a:ext cx="18938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733" name="Rectangle 5">
            <a:extLst>
              <a:ext uri="{FF2B5EF4-FFF2-40B4-BE49-F238E27FC236}">
                <a16:creationId xmlns:a16="http://schemas.microsoft.com/office/drawing/2014/main" id="{59F922E1-78A5-4C74-A03A-313E389E5DA6}"/>
              </a:ext>
            </a:extLst>
          </p:cNvPr>
          <p:cNvSpPr>
            <a:spLocks noGrp="1" noChangeArrowheads="1"/>
          </p:cNvSpPr>
          <p:nvPr>
            <p:ph type="body" sz="half" idx="1"/>
          </p:nvPr>
        </p:nvSpPr>
        <p:spPr>
          <a:xfrm>
            <a:off x="1524000" y="2476500"/>
            <a:ext cx="2286000" cy="2514600"/>
          </a:xfrm>
          <a:solidFill>
            <a:srgbClr val="92D050"/>
          </a:solidFill>
        </p:spPr>
        <p:txBody>
          <a:bodyPr rtlCol="0">
            <a:normAutofit/>
          </a:bodyPr>
          <a:lstStyle/>
          <a:p>
            <a:pPr marL="0" indent="0" eaLnBrk="1" fontAlgn="auto" hangingPunct="1">
              <a:spcBef>
                <a:spcPct val="0"/>
              </a:spcBef>
              <a:spcAft>
                <a:spcPts val="0"/>
              </a:spcAft>
              <a:buFont typeface="Arial" panose="020B0604020202020204" pitchFamily="34" charset="0"/>
              <a:buNone/>
              <a:defRPr/>
            </a:pPr>
            <a:r>
              <a:rPr lang="en-US" altLang="en-US" sz="2600" b="1" dirty="0">
                <a:solidFill>
                  <a:srgbClr val="FF0000"/>
                </a:solidFill>
              </a:rPr>
              <a:t>Climate change:</a:t>
            </a:r>
          </a:p>
          <a:p>
            <a:pPr eaLnBrk="1" fontAlgn="auto" hangingPunct="1">
              <a:spcBef>
                <a:spcPct val="0"/>
              </a:spcBef>
              <a:spcAft>
                <a:spcPts val="0"/>
              </a:spcAft>
              <a:defRPr/>
            </a:pPr>
            <a:r>
              <a:rPr lang="en-US" altLang="en-US" sz="2200" b="1" dirty="0">
                <a:solidFill>
                  <a:srgbClr val="FF0000"/>
                </a:solidFill>
              </a:rPr>
              <a:t>Temperature rise</a:t>
            </a:r>
          </a:p>
          <a:p>
            <a:pPr eaLnBrk="1" fontAlgn="auto" hangingPunct="1">
              <a:spcBef>
                <a:spcPct val="0"/>
              </a:spcBef>
              <a:spcAft>
                <a:spcPts val="0"/>
              </a:spcAft>
              <a:defRPr/>
            </a:pPr>
            <a:r>
              <a:rPr lang="en-US" altLang="en-US" sz="2200" b="1" dirty="0">
                <a:solidFill>
                  <a:srgbClr val="FF0000"/>
                </a:solidFill>
              </a:rPr>
              <a:t>Sea level rise</a:t>
            </a:r>
          </a:p>
          <a:p>
            <a:pPr eaLnBrk="1" fontAlgn="auto" hangingPunct="1">
              <a:spcBef>
                <a:spcPct val="0"/>
              </a:spcBef>
              <a:spcAft>
                <a:spcPts val="0"/>
              </a:spcAft>
              <a:defRPr/>
            </a:pPr>
            <a:r>
              <a:rPr lang="en-US" altLang="en-US" sz="2200" b="1" dirty="0">
                <a:solidFill>
                  <a:srgbClr val="FF0000"/>
                </a:solidFill>
              </a:rPr>
              <a:t>Weather extremes</a:t>
            </a:r>
          </a:p>
        </p:txBody>
      </p:sp>
      <p:graphicFrame>
        <p:nvGraphicFramePr>
          <p:cNvPr id="1387526" name="Group 6">
            <a:extLst>
              <a:ext uri="{FF2B5EF4-FFF2-40B4-BE49-F238E27FC236}">
                <a16:creationId xmlns:a16="http://schemas.microsoft.com/office/drawing/2014/main" id="{39347AD8-A943-4997-95A8-06192B95AA61}"/>
              </a:ext>
            </a:extLst>
          </p:cNvPr>
          <p:cNvGraphicFramePr>
            <a:graphicFrameLocks noGrp="1"/>
          </p:cNvGraphicFramePr>
          <p:nvPr>
            <p:ph sz="half" idx="2"/>
          </p:nvPr>
        </p:nvGraphicFramePr>
        <p:xfrm>
          <a:off x="4214813" y="906463"/>
          <a:ext cx="6400800" cy="5975355"/>
        </p:xfrm>
        <a:graphic>
          <a:graphicData uri="http://schemas.openxmlformats.org/drawingml/2006/table">
            <a:tbl>
              <a:tblPr/>
              <a:tblGrid>
                <a:gridCol w="3124200">
                  <a:extLst>
                    <a:ext uri="{9D8B030D-6E8A-4147-A177-3AD203B41FA5}">
                      <a16:colId xmlns:a16="http://schemas.microsoft.com/office/drawing/2014/main" val="20000"/>
                    </a:ext>
                  </a:extLst>
                </a:gridCol>
                <a:gridCol w="5143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tblGrid>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HEAT</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Heat stress, cardiovascular failure, ↓ work capacity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SEA LEVEL RISE AND SEVERE WEATHER</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Injuries, fatalities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AIR POLLUTION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Asthma, cardiovascular disease</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60">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ALLERGIES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Resp allergies, poison ivy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6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dirty="0">
                          <a:ln>
                            <a:noFill/>
                          </a:ln>
                          <a:solidFill>
                            <a:srgbClr val="FFFF00"/>
                          </a:solidFill>
                          <a:effectLst>
                            <a:outerShdw blurRad="38100" dist="38100" dir="2700000" algn="tl">
                              <a:srgbClr val="000000"/>
                            </a:outerShdw>
                          </a:effectLst>
                          <a:latin typeface="Arial" panose="020B0604020202020204" pitchFamily="34" charset="0"/>
                        </a:rPr>
                        <a:t>CHEMICAL EXPOSURES</a:t>
                      </a:r>
                    </a:p>
                  </a:txBody>
                  <a:tcPr anchor="ctr" horzOverflow="overflow">
                    <a:lnL>
                      <a:noFill/>
                    </a:lnL>
                    <a:lnR>
                      <a:noFill/>
                    </a:lnR>
                    <a:lnT>
                      <a:noFill/>
                    </a:lnT>
                    <a:lnB>
                      <a:noFill/>
                    </a:lnB>
                    <a:lnTlToBr>
                      <a:noFill/>
                    </a:lnTlToBr>
                    <a:lnBlToTr>
                      <a:noFill/>
                    </a:lnBlToTr>
                    <a:solidFill>
                      <a:srgbClr val="80808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Toxicity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2295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VECTOR-BORNE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Malaria, dengue, hantavirus, encephalitis, Rift Valley fever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WATER-BORNE DISEASES</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Cholera, cryptosporidiosis, campylobacter, leptospirosis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WATER AND FOOD SUPPLY</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Malnutrition, diarrhea, harmful algal blooms</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79375">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MENTAL HEALTH</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a:ln>
                            <a:noFill/>
                          </a:ln>
                          <a:solidFill>
                            <a:schemeClr val="tx1"/>
                          </a:solidFill>
                          <a:effectLst/>
                          <a:latin typeface="Arial" panose="020B0604020202020204" pitchFamily="34" charset="0"/>
                        </a:rPr>
                        <a:t>Anxiety, post-traumatic stress, depression, despair</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09599">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700" b="1" i="0" u="none" strike="noStrike" cap="none" normalizeH="0" baseline="0">
                          <a:ln>
                            <a:noFill/>
                          </a:ln>
                          <a:solidFill>
                            <a:srgbClr val="FFFF00"/>
                          </a:solidFill>
                          <a:effectLst>
                            <a:outerShdw blurRad="38100" dist="38100" dir="2700000" algn="tl">
                              <a:srgbClr val="000000"/>
                            </a:outerShdw>
                          </a:effectLst>
                          <a:latin typeface="Arial" panose="020B0604020202020204" pitchFamily="34" charset="0"/>
                        </a:rPr>
                        <a:t>RESOURCE SCARCITY AND COMPETITION</a:t>
                      </a:r>
                    </a:p>
                  </a:txBody>
                  <a:tcPr anchor="ctr" horzOverflow="overflow">
                    <a:lnL>
                      <a:noFill/>
                    </a:lnL>
                    <a:lnR>
                      <a:noFill/>
                    </a:lnR>
                    <a:lnT>
                      <a:noFill/>
                    </a:lnT>
                    <a:lnB>
                      <a:noFill/>
                    </a:lnB>
                    <a:lnTlToBr>
                      <a:noFill/>
                    </a:lnTlToBr>
                    <a:lnBlToTr>
                      <a:noFill/>
                    </a:lnBlToTr>
                    <a:solidFill>
                      <a:srgbClr val="808080"/>
                    </a:solid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bg2">
                              <a:lumMod val="50000"/>
                            </a:schemeClr>
                          </a:solidFill>
                          <a:effectLst/>
                          <a:latin typeface="Arial" panose="020B0604020202020204" pitchFamily="34" charset="0"/>
                          <a:sym typeface="Wingdings" panose="05000000000000000000" pitchFamily="2" charset="2"/>
                        </a:rPr>
                        <a:t></a:t>
                      </a:r>
                    </a:p>
                  </a:txBody>
                  <a:tcPr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marL="742950" indent="-285750">
                        <a:spcBef>
                          <a:spcPct val="20000"/>
                        </a:spcBef>
                        <a:defRPr sz="2400">
                          <a:solidFill>
                            <a:schemeClr val="tx1"/>
                          </a:solidFill>
                          <a:latin typeface="Arial" panose="020B0604020202020204" pitchFamily="34" charset="0"/>
                        </a:defRPr>
                      </a:lvl2pPr>
                      <a:lvl3pPr marL="1143000" indent="-228600">
                        <a:spcBef>
                          <a:spcPct val="20000"/>
                        </a:spcBef>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rPr>
                        <a:t>Forced migration, civil conflict</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1957" name="Line 56">
            <a:extLst>
              <a:ext uri="{FF2B5EF4-FFF2-40B4-BE49-F238E27FC236}">
                <a16:creationId xmlns:a16="http://schemas.microsoft.com/office/drawing/2014/main" id="{06790EB0-BEDE-4DA7-AB96-45C2C1A77CC8}"/>
              </a:ext>
            </a:extLst>
          </p:cNvPr>
          <p:cNvSpPr>
            <a:spLocks noChangeShapeType="1"/>
          </p:cNvSpPr>
          <p:nvPr/>
        </p:nvSpPr>
        <p:spPr bwMode="auto">
          <a:xfrm>
            <a:off x="3810000" y="3733800"/>
            <a:ext cx="381000" cy="0"/>
          </a:xfrm>
          <a:prstGeom prst="line">
            <a:avLst/>
          </a:prstGeom>
          <a:noFill/>
          <a:ln w="76200">
            <a:solidFill>
              <a:srgbClr val="92D05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 name="Rectangle 7">
            <a:extLst>
              <a:ext uri="{FF2B5EF4-FFF2-40B4-BE49-F238E27FC236}">
                <a16:creationId xmlns:a16="http://schemas.microsoft.com/office/drawing/2014/main" id="{86AFA769-A7EF-4115-8463-B3669A0D6AC7}"/>
              </a:ext>
            </a:extLst>
          </p:cNvPr>
          <p:cNvSpPr/>
          <p:nvPr/>
        </p:nvSpPr>
        <p:spPr>
          <a:xfrm>
            <a:off x="4191000" y="3190878"/>
            <a:ext cx="6962775" cy="3667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Howie standard presenta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94B5FC43-2544-408D-B280-FDDF48115890}" vid="{52E6E69A-26CC-4EF6-90D5-632816F1BD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61F7E8FABC52D4DBB56892D5FE1EBA4" ma:contentTypeVersion="13" ma:contentTypeDescription="Create a new document." ma:contentTypeScope="" ma:versionID="ae88f3154f62ef4360ccbb6828628e35">
  <xsd:schema xmlns:xsd="http://www.w3.org/2001/XMLSchema" xmlns:xs="http://www.w3.org/2001/XMLSchema" xmlns:p="http://schemas.microsoft.com/office/2006/metadata/properties" xmlns:ns3="b1b2bb96-7231-4f6e-a927-7148ca9ec3d0" xmlns:ns4="696c88c3-cb4a-456a-a383-1961397db3f6" targetNamespace="http://schemas.microsoft.com/office/2006/metadata/properties" ma:root="true" ma:fieldsID="2fb3eb8fb96d68b97a7c88d51f5439c3" ns3:_="" ns4:_="">
    <xsd:import namespace="b1b2bb96-7231-4f6e-a927-7148ca9ec3d0"/>
    <xsd:import namespace="696c88c3-cb4a-456a-a383-1961397db3f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OCR"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b2bb96-7231-4f6e-a927-7148ca9ec3d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96c88c3-cb4a-456a-a383-1961397db3f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EE4F53-423E-4B78-B8AA-3F2D7C068FAB}">
  <ds:schemaRefs>
    <ds:schemaRef ds:uri="http://purl.org/dc/dcmitype/"/>
    <ds:schemaRef ds:uri="b1b2bb96-7231-4f6e-a927-7148ca9ec3d0"/>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696c88c3-cb4a-456a-a383-1961397db3f6"/>
    <ds:schemaRef ds:uri="http://www.w3.org/XML/1998/namespace"/>
  </ds:schemaRefs>
</ds:datastoreItem>
</file>

<file path=customXml/itemProps2.xml><?xml version="1.0" encoding="utf-8"?>
<ds:datastoreItem xmlns:ds="http://schemas.openxmlformats.org/officeDocument/2006/customXml" ds:itemID="{50AE52DA-FCD2-4CE4-8BA9-F5F9CA09E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b2bb96-7231-4f6e-a927-7148ca9ec3d0"/>
    <ds:schemaRef ds:uri="696c88c3-cb4a-456a-a383-1961397db3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61A866-D2F4-4D67-9458-1A2A3ABC13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23133</TotalTime>
  <Words>2096</Words>
  <Application>Microsoft Office PowerPoint</Application>
  <PresentationFormat>Widescreen</PresentationFormat>
  <Paragraphs>485</Paragraphs>
  <Slides>36</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Calibri Light</vt:lpstr>
      <vt:lpstr>Comic Sans MS</vt:lpstr>
      <vt:lpstr>Helvetica</vt:lpstr>
      <vt:lpstr>Segoe UI</vt:lpstr>
      <vt:lpstr>Wingdings</vt:lpstr>
      <vt:lpstr>Office Theme</vt:lpstr>
      <vt:lpstr>Howie standard presentation</vt:lpstr>
      <vt:lpstr>Climate change and health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Change in ragweed pollen season, 1995-2015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Projected days &gt;100°F</vt:lpstr>
      <vt:lpstr>Sea level rise and migration, U.S. counties</vt:lpstr>
      <vt:lpstr>Climate impacts are unevenly distributed</vt:lpstr>
      <vt:lpstr>Income and carbon footprint (U.S.)</vt:lpstr>
      <vt:lpstr>I know how you must feel now.</vt:lpstr>
      <vt:lpstr>Tackling climate change</vt:lpstr>
      <vt:lpstr>Adaptation: Heat wave preparedness</vt:lpstr>
      <vt:lpstr>Mitigation: Health benefits</vt:lpstr>
      <vt:lpstr>Health benefits of climate mitigation</vt:lpstr>
      <vt:lpstr>Health benefits of climate mitigation</vt:lpstr>
      <vt:lpstr>Health benefits of climate mitigation</vt:lpstr>
      <vt:lpstr>Summary</vt:lpstr>
      <vt:lpstr>PowerPoint Presentation</vt:lpstr>
      <vt:lpstr>Potential government action to protect health in the context of climate change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Howard Frumkin</dc:creator>
  <cp:lastModifiedBy>Allison Kopicki</cp:lastModifiedBy>
  <cp:revision>93</cp:revision>
  <dcterms:created xsi:type="dcterms:W3CDTF">2020-10-17T16:43:34Z</dcterms:created>
  <dcterms:modified xsi:type="dcterms:W3CDTF">2021-03-19T19:20:55Z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0x010100A61F7E8FABC52D4DBB56892D5FE1EBA4</vt:lpwstr>
  </property>
</Properties>
</file>